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10.xml" ContentType="application/vnd.openxmlformats-officedocument.presentationml.notesSlide+xml"/>
  <Override PartName="/ppt/tags/tag15.xml" ContentType="application/vnd.openxmlformats-officedocument.presentationml.tags+xml"/>
  <Override PartName="/ppt/notesSlides/notesSlide11.xml" ContentType="application/vnd.openxmlformats-officedocument.presentationml.notesSlide+xml"/>
  <Override PartName="/ppt/tags/tag16.xml" ContentType="application/vnd.openxmlformats-officedocument.presentationml.tags+xml"/>
  <Override PartName="/ppt/notesSlides/notesSlide12.xml" ContentType="application/vnd.openxmlformats-officedocument.presentationml.notesSlide+xml"/>
  <Override PartName="/ppt/tags/tag17.xml" ContentType="application/vnd.openxmlformats-officedocument.presentationml.tags+xml"/>
  <Override PartName="/ppt/notesSlides/notesSlide13.xml" ContentType="application/vnd.openxmlformats-officedocument.presentationml.notesSlide+xml"/>
  <Override PartName="/ppt/tags/tag18.xml" ContentType="application/vnd.openxmlformats-officedocument.presentationml.tags+xml"/>
  <Override PartName="/ppt/notesSlides/notesSlide14.xml" ContentType="application/vnd.openxmlformats-officedocument.presentationml.notesSlide+xml"/>
  <Override PartName="/ppt/tags/tag19.xml" ContentType="application/vnd.openxmlformats-officedocument.presentationml.tags+xml"/>
  <Override PartName="/ppt/notesSlides/notesSlide15.xml" ContentType="application/vnd.openxmlformats-officedocument.presentationml.notesSlide+xml"/>
  <Override PartName="/ppt/tags/tag20.xml" ContentType="application/vnd.openxmlformats-officedocument.presentationml.tags+xml"/>
  <Override PartName="/ppt/notesSlides/notesSlide16.xml" ContentType="application/vnd.openxmlformats-officedocument.presentationml.notesSlide+xml"/>
  <Override PartName="/ppt/tags/tag21.xml" ContentType="application/vnd.openxmlformats-officedocument.presentationml.tags+xml"/>
  <Override PartName="/ppt/notesSlides/notesSlide1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8.xml" ContentType="application/vnd.openxmlformats-officedocument.presentationml.notesSlide+xml"/>
  <Override PartName="/ppt/tags/tag24.xml" ContentType="application/vnd.openxmlformats-officedocument.presentationml.tags+xml"/>
  <Override PartName="/ppt/notesSlides/notesSlide19.xml" ContentType="application/vnd.openxmlformats-officedocument.presentationml.notesSlide+xml"/>
  <Override PartName="/ppt/tags/tag25.xml" ContentType="application/vnd.openxmlformats-officedocument.presentationml.tags+xml"/>
  <Override PartName="/ppt/notesSlides/notesSlide20.xml" ContentType="application/vnd.openxmlformats-officedocument.presentationml.notesSlide+xml"/>
  <Override PartName="/ppt/tags/tag26.xml" ContentType="application/vnd.openxmlformats-officedocument.presentationml.tags+xml"/>
  <Override PartName="/ppt/notesSlides/notesSlide21.xml" ContentType="application/vnd.openxmlformats-officedocument.presentationml.notesSlide+xml"/>
  <Override PartName="/ppt/tags/tag27.xml" ContentType="application/vnd.openxmlformats-officedocument.presentationml.tags+xml"/>
  <Override PartName="/ppt/notesSlides/notesSlide22.xml" ContentType="application/vnd.openxmlformats-officedocument.presentationml.notesSlide+xml"/>
  <Override PartName="/ppt/tags/tag28.xml" ContentType="application/vnd.openxmlformats-officedocument.presentationml.tags+xml"/>
  <Override PartName="/ppt/notesSlides/notesSlide23.xml" ContentType="application/vnd.openxmlformats-officedocument.presentationml.notesSlide+xml"/>
  <Override PartName="/ppt/tags/tag29.xml" ContentType="application/vnd.openxmlformats-officedocument.presentationml.tags+xml"/>
  <Override PartName="/ppt/notesSlides/notesSlide24.xml" ContentType="application/vnd.openxmlformats-officedocument.presentationml.notesSlide+xml"/>
  <Override PartName="/ppt/tags/tag30.xml" ContentType="application/vnd.openxmlformats-officedocument.presentationml.tags+xml"/>
  <Override PartName="/ppt/notesSlides/notesSlide25.xml" ContentType="application/vnd.openxmlformats-officedocument.presentationml.notesSlide+xml"/>
  <Override PartName="/ppt/tags/tag31.xml" ContentType="application/vnd.openxmlformats-officedocument.presentationml.tags+xml"/>
  <Override PartName="/ppt/notesSlides/notesSlide26.xml" ContentType="application/vnd.openxmlformats-officedocument.presentationml.notesSlide+xml"/>
  <Override PartName="/ppt/tags/tag32.xml" ContentType="application/vnd.openxmlformats-officedocument.presentationml.tags+xml"/>
  <Override PartName="/ppt/notesSlides/notesSlide27.xml" ContentType="application/vnd.openxmlformats-officedocument.presentationml.notesSlide+xml"/>
  <Override PartName="/ppt/tags/tag33.xml" ContentType="application/vnd.openxmlformats-officedocument.presentationml.tags+xml"/>
  <Override PartName="/ppt/notesSlides/notesSlide28.xml" ContentType="application/vnd.openxmlformats-officedocument.presentationml.notesSlide+xml"/>
  <Override PartName="/ppt/tags/tag34.xml" ContentType="application/vnd.openxmlformats-officedocument.presentationml.tags+xml"/>
  <Override PartName="/ppt/notesSlides/notesSlide29.xml" ContentType="application/vnd.openxmlformats-officedocument.presentationml.notesSlide+xml"/>
  <Override PartName="/ppt/tags/tag35.xml" ContentType="application/vnd.openxmlformats-officedocument.presentationml.tags+xml"/>
  <Override PartName="/ppt/notesSlides/notesSlide30.xml" ContentType="application/vnd.openxmlformats-officedocument.presentationml.notesSlide+xml"/>
  <Override PartName="/ppt/tags/tag36.xml" ContentType="application/vnd.openxmlformats-officedocument.presentationml.tags+xml"/>
  <Override PartName="/ppt/notesSlides/notesSlide31.xml" ContentType="application/vnd.openxmlformats-officedocument.presentationml.notesSlide+xml"/>
  <Override PartName="/ppt/tags/tag37.xml" ContentType="application/vnd.openxmlformats-officedocument.presentationml.tags+xml"/>
  <Override PartName="/ppt/notesSlides/notesSlide32.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33.xml" ContentType="application/vnd.openxmlformats-officedocument.presentationml.notesSlide+xml"/>
  <Override PartName="/ppt/tags/tag40.xml" ContentType="application/vnd.openxmlformats-officedocument.presentationml.tags+xml"/>
  <Override PartName="/ppt/notesSlides/notesSlide34.xml" ContentType="application/vnd.openxmlformats-officedocument.presentationml.notesSlide+xml"/>
  <Override PartName="/ppt/tags/tag41.xml" ContentType="application/vnd.openxmlformats-officedocument.presentationml.tags+xml"/>
  <Override PartName="/ppt/notesSlides/notesSlide35.xml" ContentType="application/vnd.openxmlformats-officedocument.presentationml.notesSlide+xml"/>
  <Override PartName="/ppt/tags/tag42.xml" ContentType="application/vnd.openxmlformats-officedocument.presentationml.tags+xml"/>
  <Override PartName="/ppt/notesSlides/notesSlide36.xml" ContentType="application/vnd.openxmlformats-officedocument.presentationml.notesSlide+xml"/>
  <Override PartName="/ppt/tags/tag43.xml" ContentType="application/vnd.openxmlformats-officedocument.presentationml.tags+xml"/>
  <Override PartName="/ppt/notesSlides/notesSlide37.xml" ContentType="application/vnd.openxmlformats-officedocument.presentationml.notesSlide+xml"/>
  <Override PartName="/ppt/tags/tag44.xml" ContentType="application/vnd.openxmlformats-officedocument.presentationml.tags+xml"/>
  <Override PartName="/ppt/notesSlides/notesSlide38.xml" ContentType="application/vnd.openxmlformats-officedocument.presentationml.notesSlide+xml"/>
  <Override PartName="/ppt/tags/tag45.xml" ContentType="application/vnd.openxmlformats-officedocument.presentationml.tags+xml"/>
  <Override PartName="/ppt/notesSlides/notesSlide39.xml" ContentType="application/vnd.openxmlformats-officedocument.presentationml.notesSlide+xml"/>
  <Override PartName="/ppt/tags/tag46.xml" ContentType="application/vnd.openxmlformats-officedocument.presentationml.tags+xml"/>
  <Override PartName="/ppt/notesSlides/notesSlide40.xml" ContentType="application/vnd.openxmlformats-officedocument.presentationml.notesSlide+xml"/>
  <Override PartName="/ppt/tags/tag47.xml" ContentType="application/vnd.openxmlformats-officedocument.presentationml.tags+xml"/>
  <Override PartName="/ppt/notesSlides/notesSlide41.xml" ContentType="application/vnd.openxmlformats-officedocument.presentationml.notesSlide+xml"/>
  <Override PartName="/ppt/tags/tag48.xml" ContentType="application/vnd.openxmlformats-officedocument.presentationml.tags+xml"/>
  <Override PartName="/ppt/notesSlides/notesSlide42.xml" ContentType="application/vnd.openxmlformats-officedocument.presentationml.notesSlide+xml"/>
  <Override PartName="/ppt/tags/tag49.xml" ContentType="application/vnd.openxmlformats-officedocument.presentationml.tags+xml"/>
  <Override PartName="/ppt/notesSlides/notesSlide43.xml" ContentType="application/vnd.openxmlformats-officedocument.presentationml.notesSlide+xml"/>
  <Override PartName="/ppt/tags/tag50.xml" ContentType="application/vnd.openxmlformats-officedocument.presentationml.tags+xml"/>
  <Override PartName="/ppt/notesSlides/notesSlide44.xml" ContentType="application/vnd.openxmlformats-officedocument.presentationml.notesSlide+xml"/>
  <Override PartName="/ppt/tags/tag51.xml" ContentType="application/vnd.openxmlformats-officedocument.presentationml.tags+xml"/>
  <Override PartName="/ppt/notesSlides/notesSlide45.xml" ContentType="application/vnd.openxmlformats-officedocument.presentationml.notesSlide+xml"/>
  <Override PartName="/ppt/tags/tag52.xml" ContentType="application/vnd.openxmlformats-officedocument.presentationml.tags+xml"/>
  <Override PartName="/ppt/notesSlides/notesSlide46.xml" ContentType="application/vnd.openxmlformats-officedocument.presentationml.notesSlide+xml"/>
  <Override PartName="/ppt/tags/tag53.xml" ContentType="application/vnd.openxmlformats-officedocument.presentationml.tags+xml"/>
  <Override PartName="/ppt/notesSlides/notesSlide47.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notesSlides/notesSlide48.xml" ContentType="application/vnd.openxmlformats-officedocument.presentationml.notesSlide+xml"/>
  <Override PartName="/ppt/tags/tag56.xml" ContentType="application/vnd.openxmlformats-officedocument.presentationml.tags+xml"/>
  <Override PartName="/ppt/notesSlides/notesSlide49.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4"/>
  </p:notesMasterIdLst>
  <p:handoutMasterIdLst>
    <p:handoutMasterId r:id="rId75"/>
  </p:handoutMasterIdLst>
  <p:sldIdLst>
    <p:sldId id="256" r:id="rId2"/>
    <p:sldId id="8810" r:id="rId3"/>
    <p:sldId id="8811" r:id="rId4"/>
    <p:sldId id="8812" r:id="rId5"/>
    <p:sldId id="8813" r:id="rId6"/>
    <p:sldId id="8814" r:id="rId7"/>
    <p:sldId id="8815" r:id="rId8"/>
    <p:sldId id="8816" r:id="rId9"/>
    <p:sldId id="8817" r:id="rId10"/>
    <p:sldId id="8818" r:id="rId11"/>
    <p:sldId id="8819" r:id="rId12"/>
    <p:sldId id="8820" r:id="rId13"/>
    <p:sldId id="8821" r:id="rId14"/>
    <p:sldId id="8822" r:id="rId15"/>
    <p:sldId id="8823" r:id="rId16"/>
    <p:sldId id="8824" r:id="rId17"/>
    <p:sldId id="8825" r:id="rId18"/>
    <p:sldId id="8826" r:id="rId19"/>
    <p:sldId id="8827" r:id="rId20"/>
    <p:sldId id="8828" r:id="rId21"/>
    <p:sldId id="8829" r:id="rId22"/>
    <p:sldId id="8830" r:id="rId23"/>
    <p:sldId id="8831" r:id="rId24"/>
    <p:sldId id="8832" r:id="rId25"/>
    <p:sldId id="8833" r:id="rId26"/>
    <p:sldId id="8834" r:id="rId27"/>
    <p:sldId id="8835" r:id="rId28"/>
    <p:sldId id="8836" r:id="rId29"/>
    <p:sldId id="8837" r:id="rId30"/>
    <p:sldId id="8838" r:id="rId31"/>
    <p:sldId id="8839" r:id="rId32"/>
    <p:sldId id="8840" r:id="rId33"/>
    <p:sldId id="8841" r:id="rId34"/>
    <p:sldId id="8842" r:id="rId35"/>
    <p:sldId id="8843" r:id="rId36"/>
    <p:sldId id="8844" r:id="rId37"/>
    <p:sldId id="8845" r:id="rId38"/>
    <p:sldId id="8846" r:id="rId39"/>
    <p:sldId id="8847" r:id="rId40"/>
    <p:sldId id="8848" r:id="rId41"/>
    <p:sldId id="8849" r:id="rId42"/>
    <p:sldId id="8850" r:id="rId43"/>
    <p:sldId id="8851" r:id="rId44"/>
    <p:sldId id="8852" r:id="rId45"/>
    <p:sldId id="8853" r:id="rId46"/>
    <p:sldId id="8854" r:id="rId47"/>
    <p:sldId id="8855" r:id="rId48"/>
    <p:sldId id="8856" r:id="rId49"/>
    <p:sldId id="8857" r:id="rId50"/>
    <p:sldId id="8858" r:id="rId51"/>
    <p:sldId id="8859" r:id="rId52"/>
    <p:sldId id="8860" r:id="rId53"/>
    <p:sldId id="8861" r:id="rId54"/>
    <p:sldId id="8862" r:id="rId55"/>
    <p:sldId id="8863" r:id="rId56"/>
    <p:sldId id="8864" r:id="rId57"/>
    <p:sldId id="8865" r:id="rId58"/>
    <p:sldId id="8866" r:id="rId59"/>
    <p:sldId id="8867" r:id="rId60"/>
    <p:sldId id="8868" r:id="rId61"/>
    <p:sldId id="8869" r:id="rId62"/>
    <p:sldId id="8870" r:id="rId63"/>
    <p:sldId id="8871" r:id="rId64"/>
    <p:sldId id="8872" r:id="rId65"/>
    <p:sldId id="8873" r:id="rId66"/>
    <p:sldId id="8874" r:id="rId67"/>
    <p:sldId id="8875" r:id="rId68"/>
    <p:sldId id="8876" r:id="rId69"/>
    <p:sldId id="8877" r:id="rId70"/>
    <p:sldId id="8878" r:id="rId71"/>
    <p:sldId id="8879" r:id="rId72"/>
    <p:sldId id="8880" r:id="rId73"/>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D88"/>
    <a:srgbClr val="FFFFFF"/>
    <a:srgbClr val="9E9E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706"/>
    <p:restoredTop sz="94677"/>
  </p:normalViewPr>
  <p:slideViewPr>
    <p:cSldViewPr snapToGrid="0" snapToObjects="1">
      <p:cViewPr varScale="1">
        <p:scale>
          <a:sx n="71" d="100"/>
          <a:sy n="71" d="100"/>
        </p:scale>
        <p:origin x="69" y="5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2020/10/16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8" name="Shape 118"/>
          <p:cNvSpPr>
            <a:spLocks noGrp="1" noRot="1" noChangeAspect="1"/>
          </p:cNvSpPr>
          <p:nvPr>
            <p:ph type="sldImg"/>
          </p:nvPr>
        </p:nvSpPr>
        <p:spPr>
          <a:xfrm>
            <a:off x="1143000" y="685800"/>
            <a:ext cx="4572000" cy="3429000"/>
          </a:xfrm>
          <a:prstGeom prst="rect">
            <a:avLst/>
          </a:prstGeom>
        </p:spPr>
        <p:txBody>
          <a:bodyPr/>
          <a:lstStyle/>
          <a:p>
            <a:endParaRPr/>
          </a:p>
        </p:txBody>
      </p:sp>
      <p:sp>
        <p:nvSpPr>
          <p:cNvPr id="119" name="Shape 11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panose="020F0502020204030204"/>
      </a:defRPr>
    </a:lvl1pPr>
    <a:lvl2pPr indent="228600" latinLnBrk="0">
      <a:defRPr sz="1200">
        <a:latin typeface="+mn-lt"/>
        <a:ea typeface="+mn-ea"/>
        <a:cs typeface="+mn-cs"/>
        <a:sym typeface="Calibri" panose="020F0502020204030204"/>
      </a:defRPr>
    </a:lvl2pPr>
    <a:lvl3pPr indent="457200" latinLnBrk="0">
      <a:defRPr sz="1200">
        <a:latin typeface="+mn-lt"/>
        <a:ea typeface="+mn-ea"/>
        <a:cs typeface="+mn-cs"/>
        <a:sym typeface="Calibri" panose="020F0502020204030204"/>
      </a:defRPr>
    </a:lvl3pPr>
    <a:lvl4pPr indent="685800" latinLnBrk="0">
      <a:defRPr sz="1200">
        <a:latin typeface="+mn-lt"/>
        <a:ea typeface="+mn-ea"/>
        <a:cs typeface="+mn-cs"/>
        <a:sym typeface="Calibri" panose="020F0502020204030204"/>
      </a:defRPr>
    </a:lvl4pPr>
    <a:lvl5pPr indent="914400" latinLnBrk="0">
      <a:defRPr sz="1200">
        <a:latin typeface="+mn-lt"/>
        <a:ea typeface="+mn-ea"/>
        <a:cs typeface="+mn-cs"/>
        <a:sym typeface="Calibri" panose="020F0502020204030204"/>
      </a:defRPr>
    </a:lvl5pPr>
    <a:lvl6pPr indent="1143000" latinLnBrk="0">
      <a:defRPr sz="1200">
        <a:latin typeface="+mn-lt"/>
        <a:ea typeface="+mn-ea"/>
        <a:cs typeface="+mn-cs"/>
        <a:sym typeface="Calibri" panose="020F0502020204030204"/>
      </a:defRPr>
    </a:lvl6pPr>
    <a:lvl7pPr indent="1371600" latinLnBrk="0">
      <a:defRPr sz="1200">
        <a:latin typeface="+mn-lt"/>
        <a:ea typeface="+mn-ea"/>
        <a:cs typeface="+mn-cs"/>
        <a:sym typeface="Calibri" panose="020F0502020204030204"/>
      </a:defRPr>
    </a:lvl7pPr>
    <a:lvl8pPr indent="1600200" latinLnBrk="0">
      <a:defRPr sz="1200">
        <a:latin typeface="+mn-lt"/>
        <a:ea typeface="+mn-ea"/>
        <a:cs typeface="+mn-cs"/>
        <a:sym typeface="Calibri" panose="020F0502020204030204"/>
      </a:defRPr>
    </a:lvl8pPr>
    <a:lvl9pPr indent="1828800" latinLnBrk="0">
      <a:defRPr sz="1200">
        <a:latin typeface="+mn-lt"/>
        <a:ea typeface="+mn-ea"/>
        <a:cs typeface="+mn-cs"/>
        <a:sym typeface="Calibri" panose="020F050202020403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1524000" y="1122362"/>
            <a:ext cx="9144000" cy="2387601"/>
          </a:xfrm>
          <a:prstGeom prst="rect">
            <a:avLst/>
          </a:prstGeom>
        </p:spPr>
        <p:txBody>
          <a:bodyPr anchor="b"/>
          <a:lstStyle>
            <a:lvl1pPr algn="ctr">
              <a:defRPr sz="6000"/>
            </a:lvl1pPr>
          </a:lstStyle>
          <a:p>
            <a:r>
              <a:rPr lang="zh-CN" altLang="en-US"/>
              <a:t>单击此处编辑母版标题样式</a:t>
            </a:r>
            <a:endParaRPr dirty="0"/>
          </a:p>
        </p:txBody>
      </p:sp>
      <p:sp>
        <p:nvSpPr>
          <p:cNvPr id="12" name="正文级别 1…"/>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91" name="标题文本"/>
          <p:cNvSpPr txBox="1">
            <a:spLocks noGrp="1"/>
          </p:cNvSpPr>
          <p:nvPr>
            <p:ph type="title"/>
          </p:nvPr>
        </p:nvSpPr>
        <p:spPr>
          <a:xfrm>
            <a:off x="839787" y="457200"/>
            <a:ext cx="3932239" cy="1600200"/>
          </a:xfrm>
          <a:prstGeom prst="rect">
            <a:avLst/>
          </a:prstGeom>
        </p:spPr>
        <p:txBody>
          <a:bodyPr anchor="b"/>
          <a:lstStyle>
            <a:lvl1pPr>
              <a:defRPr sz="3200"/>
            </a:lvl1pPr>
          </a:lstStyle>
          <a:p>
            <a:r>
              <a:rPr lang="zh-CN" altLang="en-US"/>
              <a:t>单击此处编辑母版标题样式</a:t>
            </a:r>
          </a:p>
        </p:txBody>
      </p:sp>
      <p:sp>
        <p:nvSpPr>
          <p:cNvPr id="92" name="Picture Placeholder 2"/>
          <p:cNvSpPr>
            <a:spLocks noGrp="1"/>
          </p:cNvSpPr>
          <p:nvPr>
            <p:ph type="pic" sz="half" idx="13"/>
          </p:nvPr>
        </p:nvSpPr>
        <p:spPr>
          <a:xfrm>
            <a:off x="5183187" y="987425"/>
            <a:ext cx="6172201" cy="4873625"/>
          </a:xfrm>
          <a:prstGeom prst="rect">
            <a:avLst/>
          </a:prstGeom>
        </p:spPr>
        <p:txBody>
          <a:bodyPr lIns="91439" rIns="91439">
            <a:noAutofit/>
          </a:bodyPr>
          <a:lstStyle/>
          <a:p>
            <a:r>
              <a:rPr lang="zh-CN" altLang="en-US"/>
              <a:t>单击图标添加图片</a:t>
            </a:r>
          </a:p>
        </p:txBody>
      </p:sp>
      <p:sp>
        <p:nvSpPr>
          <p:cNvPr id="93" name="正文级别 1…"/>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94"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101" name="标题文本"/>
          <p:cNvSpPr txBox="1">
            <a:spLocks noGrp="1"/>
          </p:cNvSpPr>
          <p:nvPr>
            <p:ph type="title"/>
          </p:nvPr>
        </p:nvSpPr>
        <p:spPr>
          <a:prstGeom prst="rect">
            <a:avLst/>
          </a:prstGeom>
        </p:spPr>
        <p:txBody>
          <a:bodyPr/>
          <a:lstStyle/>
          <a:p>
            <a:r>
              <a:rPr lang="zh-CN" altLang="en-US"/>
              <a:t>单击此处编辑母版标题样式</a:t>
            </a:r>
          </a:p>
        </p:txBody>
      </p:sp>
      <p:sp>
        <p:nvSpPr>
          <p:cNvPr id="102" name="正文级别 1…"/>
          <p:cNvSpPr txBox="1">
            <a:spLocks noGrp="1"/>
          </p:cNvSpPr>
          <p:nvPr>
            <p:ph type="body" idx="1"/>
          </p:nvPr>
        </p:nvSpPr>
        <p:spPr>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竖排标题与文本">
    <p:spTree>
      <p:nvGrpSpPr>
        <p:cNvPr id="1" name=""/>
        <p:cNvGrpSpPr/>
        <p:nvPr/>
      </p:nvGrpSpPr>
      <p:grpSpPr>
        <a:xfrm>
          <a:off x="0" y="0"/>
          <a:ext cx="0" cy="0"/>
          <a:chOff x="0" y="0"/>
          <a:chExt cx="0" cy="0"/>
        </a:xfrm>
      </p:grpSpPr>
      <p:sp>
        <p:nvSpPr>
          <p:cNvPr id="110" name="标题文本"/>
          <p:cNvSpPr txBox="1">
            <a:spLocks noGrp="1"/>
          </p:cNvSpPr>
          <p:nvPr>
            <p:ph type="title"/>
          </p:nvPr>
        </p:nvSpPr>
        <p:spPr>
          <a:xfrm>
            <a:off x="8724900" y="365125"/>
            <a:ext cx="2628900" cy="5811838"/>
          </a:xfrm>
          <a:prstGeom prst="rect">
            <a:avLst/>
          </a:prstGeom>
        </p:spPr>
        <p:txBody>
          <a:bodyPr/>
          <a:lstStyle/>
          <a:p>
            <a:r>
              <a:rPr lang="zh-CN" altLang="en-US"/>
              <a:t>单击此处编辑母版标题样式</a:t>
            </a:r>
          </a:p>
        </p:txBody>
      </p:sp>
      <p:sp>
        <p:nvSpPr>
          <p:cNvPr id="111" name="正文级别 1…"/>
          <p:cNvSpPr txBox="1">
            <a:spLocks noGrp="1"/>
          </p:cNvSpPr>
          <p:nvPr>
            <p:ph type="body" idx="1"/>
          </p:nvPr>
        </p:nvSpPr>
        <p:spPr>
          <a:xfrm>
            <a:off x="838200" y="365125"/>
            <a:ext cx="77343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12"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1">
    <p:bg>
      <p:bgPr>
        <a:solidFill>
          <a:schemeClr val="bg1"/>
        </a:solidFill>
        <a:effectLst/>
      </p:bgPr>
    </p:bg>
    <p:spTree>
      <p:nvGrpSpPr>
        <p:cNvPr id="1" name=""/>
        <p:cNvGrpSpPr/>
        <p:nvPr/>
      </p:nvGrpSpPr>
      <p:grpSpPr>
        <a:xfrm>
          <a:off x="0" y="0"/>
          <a:ext cx="0" cy="0"/>
          <a:chOff x="0" y="0"/>
          <a:chExt cx="0" cy="0"/>
        </a:xfrm>
      </p:grpSpPr>
      <p:sp>
        <p:nvSpPr>
          <p:cNvPr id="3" name="矩形 2"/>
          <p:cNvSpPr/>
          <p:nvPr userDrawn="1"/>
        </p:nvSpPr>
        <p:spPr>
          <a:xfrm>
            <a:off x="493530" y="292590"/>
            <a:ext cx="660901" cy="632007"/>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5" name="文本占位符 4"/>
          <p:cNvSpPr>
            <a:spLocks noGrp="1"/>
          </p:cNvSpPr>
          <p:nvPr>
            <p:ph type="body" sz="quarter" idx="10" hasCustomPrompt="1"/>
          </p:nvPr>
        </p:nvSpPr>
        <p:spPr>
          <a:xfrm>
            <a:off x="1438216" y="234879"/>
            <a:ext cx="3787775" cy="747428"/>
          </a:xfrm>
          <a:prstGeom prst="rect">
            <a:avLst/>
          </a:prstGeom>
        </p:spPr>
        <p:txBody>
          <a:bodyPr/>
          <a:lstStyle>
            <a:lvl1pPr marL="0" indent="0">
              <a:buNone/>
              <a:defRPr sz="2000" b="1">
                <a:solidFill>
                  <a:schemeClr val="tx2"/>
                </a:solidFill>
                <a:latin typeface="+mj-ea"/>
                <a:ea typeface="+mj-ea"/>
              </a:defRPr>
            </a:lvl1pPr>
          </a:lstStyle>
          <a:p>
            <a:pPr lvl="0"/>
            <a:r>
              <a:rPr lang="en-US" altLang="zh-CN" dirty="0"/>
              <a:t>MORE THAN TEMPLATE</a:t>
            </a:r>
          </a:p>
          <a:p>
            <a:pPr lvl="0"/>
            <a:r>
              <a:rPr lang="zh-CN" altLang="en-US" dirty="0"/>
              <a:t>点击此处添加副标题</a:t>
            </a:r>
          </a:p>
        </p:txBody>
      </p:sp>
      <p:sp>
        <p:nvSpPr>
          <p:cNvPr id="7" name="文本占位符 6"/>
          <p:cNvSpPr>
            <a:spLocks noGrp="1"/>
          </p:cNvSpPr>
          <p:nvPr>
            <p:ph type="body" sz="quarter" idx="11" hasCustomPrompt="1"/>
          </p:nvPr>
        </p:nvSpPr>
        <p:spPr>
          <a:xfrm>
            <a:off x="445405" y="273634"/>
            <a:ext cx="798930" cy="683711"/>
          </a:xfrm>
          <a:prstGeom prst="rect">
            <a:avLst/>
          </a:prstGeom>
        </p:spPr>
        <p:txBody>
          <a:bodyPr/>
          <a:lstStyle>
            <a:lvl1pPr marL="0" indent="0" algn="ctr">
              <a:buNone/>
              <a:defRPr sz="3600">
                <a:solidFill>
                  <a:schemeClr val="tx2"/>
                </a:solidFill>
              </a:defRPr>
            </a:lvl1pPr>
          </a:lstStyle>
          <a:p>
            <a:pPr lvl="0"/>
            <a:r>
              <a:rPr lang="en-US" altLang="zh-CN" dirty="0"/>
              <a:t>01</a:t>
            </a:r>
            <a:endParaRPr lang="zh-CN" altLang="en-US" dirty="0"/>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末尾幻灯片">
    <p:bg>
      <p:bgPr>
        <a:solidFill>
          <a:schemeClr val="accent1"/>
        </a:solidFill>
        <a:effectLst/>
      </p:bgPr>
    </p:bg>
    <p:spTree>
      <p:nvGrpSpPr>
        <p:cNvPr id="1" name=""/>
        <p:cNvGrpSpPr/>
        <p:nvPr/>
      </p:nvGrpSpPr>
      <p:grpSpPr>
        <a:xfrm>
          <a:off x="0" y="0"/>
          <a:ext cx="0" cy="0"/>
          <a:chOff x="0" y="0"/>
          <a:chExt cx="0" cy="0"/>
        </a:xfrm>
      </p:grpSpPr>
      <p:grpSp>
        <p:nvGrpSpPr>
          <p:cNvPr id="4" name="组合 3"/>
          <p:cNvGrpSpPr/>
          <p:nvPr userDrawn="1"/>
        </p:nvGrpSpPr>
        <p:grpSpPr>
          <a:xfrm flipH="1">
            <a:off x="177800" y="191058"/>
            <a:ext cx="11186886" cy="6536313"/>
            <a:chOff x="827314" y="191058"/>
            <a:chExt cx="11186886" cy="6536313"/>
          </a:xfrm>
        </p:grpSpPr>
        <p:grpSp>
          <p:nvGrpSpPr>
            <p:cNvPr id="45" name="组合 44"/>
            <p:cNvGrpSpPr/>
            <p:nvPr userDrawn="1"/>
          </p:nvGrpSpPr>
          <p:grpSpPr>
            <a:xfrm>
              <a:off x="10033000" y="191058"/>
              <a:ext cx="1948996" cy="2691284"/>
              <a:chOff x="8470446" y="2515552"/>
              <a:chExt cx="476250" cy="657633"/>
            </a:xfrm>
          </p:grpSpPr>
          <p:pic>
            <p:nvPicPr>
              <p:cNvPr id="46" name="图形 45"/>
              <p:cNvPicPr>
                <a:picLocks noChangeAspect="1"/>
              </p:cNvPicPr>
              <p:nvPr userDrawn="1"/>
            </p:nvPicPr>
            <p:blipFill>
              <a:blip r:embed="rId2"/>
              <a:stretch>
                <a:fillRect/>
              </a:stretch>
            </p:blipFill>
            <p:spPr>
              <a:xfrm>
                <a:off x="8470446" y="2639785"/>
                <a:ext cx="476250" cy="533400"/>
              </a:xfrm>
              <a:prstGeom prst="rect">
                <a:avLst/>
              </a:prstGeom>
            </p:spPr>
          </p:pic>
          <p:pic>
            <p:nvPicPr>
              <p:cNvPr id="47" name="图形 46"/>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48" name="组合 47"/>
            <p:cNvGrpSpPr/>
            <p:nvPr userDrawn="1"/>
          </p:nvGrpSpPr>
          <p:grpSpPr>
            <a:xfrm>
              <a:off x="8077200" y="399384"/>
              <a:ext cx="1549400" cy="2139499"/>
              <a:chOff x="8470446" y="2515552"/>
              <a:chExt cx="476250" cy="657633"/>
            </a:xfrm>
          </p:grpSpPr>
          <p:pic>
            <p:nvPicPr>
              <p:cNvPr id="49" name="图形 48"/>
              <p:cNvPicPr>
                <a:picLocks noChangeAspect="1"/>
              </p:cNvPicPr>
              <p:nvPr userDrawn="1"/>
            </p:nvPicPr>
            <p:blipFill>
              <a:blip r:embed="rId2"/>
              <a:stretch>
                <a:fillRect/>
              </a:stretch>
            </p:blipFill>
            <p:spPr>
              <a:xfrm>
                <a:off x="8470446" y="2639785"/>
                <a:ext cx="476250" cy="533400"/>
              </a:xfrm>
              <a:prstGeom prst="rect">
                <a:avLst/>
              </a:prstGeom>
            </p:spPr>
          </p:pic>
          <p:pic>
            <p:nvPicPr>
              <p:cNvPr id="50" name="图形 49"/>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51" name="组合 50"/>
            <p:cNvGrpSpPr/>
            <p:nvPr userDrawn="1"/>
          </p:nvGrpSpPr>
          <p:grpSpPr>
            <a:xfrm>
              <a:off x="9258300" y="1443291"/>
              <a:ext cx="800100" cy="1104823"/>
              <a:chOff x="8470446" y="2515552"/>
              <a:chExt cx="476250" cy="657633"/>
            </a:xfrm>
          </p:grpSpPr>
          <p:pic>
            <p:nvPicPr>
              <p:cNvPr id="52" name="图形 51"/>
              <p:cNvPicPr>
                <a:picLocks noChangeAspect="1"/>
              </p:cNvPicPr>
              <p:nvPr userDrawn="1"/>
            </p:nvPicPr>
            <p:blipFill>
              <a:blip r:embed="rId2"/>
              <a:stretch>
                <a:fillRect/>
              </a:stretch>
            </p:blipFill>
            <p:spPr>
              <a:xfrm>
                <a:off x="8470446" y="2639785"/>
                <a:ext cx="476250" cy="533400"/>
              </a:xfrm>
              <a:prstGeom prst="rect">
                <a:avLst/>
              </a:prstGeom>
            </p:spPr>
          </p:pic>
          <p:pic>
            <p:nvPicPr>
              <p:cNvPr id="53" name="图形 52"/>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54" name="组合 53"/>
            <p:cNvGrpSpPr/>
            <p:nvPr userDrawn="1"/>
          </p:nvGrpSpPr>
          <p:grpSpPr>
            <a:xfrm>
              <a:off x="2362200" y="3839465"/>
              <a:ext cx="1948996" cy="2691284"/>
              <a:chOff x="8470446" y="2515552"/>
              <a:chExt cx="476250" cy="657633"/>
            </a:xfrm>
          </p:grpSpPr>
          <p:pic>
            <p:nvPicPr>
              <p:cNvPr id="55" name="图形 54"/>
              <p:cNvPicPr>
                <a:picLocks noChangeAspect="1"/>
              </p:cNvPicPr>
              <p:nvPr userDrawn="1"/>
            </p:nvPicPr>
            <p:blipFill>
              <a:blip r:embed="rId2"/>
              <a:stretch>
                <a:fillRect/>
              </a:stretch>
            </p:blipFill>
            <p:spPr>
              <a:xfrm>
                <a:off x="8470446" y="2639785"/>
                <a:ext cx="476250" cy="533400"/>
              </a:xfrm>
              <a:prstGeom prst="rect">
                <a:avLst/>
              </a:prstGeom>
            </p:spPr>
          </p:pic>
          <p:pic>
            <p:nvPicPr>
              <p:cNvPr id="56" name="图形 55"/>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57" name="组合 56"/>
            <p:cNvGrpSpPr/>
            <p:nvPr userDrawn="1"/>
          </p:nvGrpSpPr>
          <p:grpSpPr>
            <a:xfrm>
              <a:off x="827314" y="4587872"/>
              <a:ext cx="1549400" cy="2139499"/>
              <a:chOff x="8470446" y="2515552"/>
              <a:chExt cx="476250" cy="657633"/>
            </a:xfrm>
          </p:grpSpPr>
          <p:pic>
            <p:nvPicPr>
              <p:cNvPr id="58" name="图形 57"/>
              <p:cNvPicPr>
                <a:picLocks noChangeAspect="1"/>
              </p:cNvPicPr>
              <p:nvPr userDrawn="1"/>
            </p:nvPicPr>
            <p:blipFill>
              <a:blip r:embed="rId2"/>
              <a:stretch>
                <a:fillRect/>
              </a:stretch>
            </p:blipFill>
            <p:spPr>
              <a:xfrm>
                <a:off x="8470446" y="2639785"/>
                <a:ext cx="476250" cy="533400"/>
              </a:xfrm>
              <a:prstGeom prst="rect">
                <a:avLst/>
              </a:prstGeom>
            </p:spPr>
          </p:pic>
          <p:pic>
            <p:nvPicPr>
              <p:cNvPr id="59" name="图形 58"/>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0" name="组合 59"/>
            <p:cNvGrpSpPr/>
            <p:nvPr userDrawn="1"/>
          </p:nvGrpSpPr>
          <p:grpSpPr>
            <a:xfrm>
              <a:off x="3619500" y="5172205"/>
              <a:ext cx="800100" cy="1104823"/>
              <a:chOff x="8470446" y="2515552"/>
              <a:chExt cx="476250" cy="657633"/>
            </a:xfrm>
          </p:grpSpPr>
          <p:pic>
            <p:nvPicPr>
              <p:cNvPr id="61" name="图形 60"/>
              <p:cNvPicPr>
                <a:picLocks noChangeAspect="1"/>
              </p:cNvPicPr>
              <p:nvPr userDrawn="1"/>
            </p:nvPicPr>
            <p:blipFill>
              <a:blip r:embed="rId2"/>
              <a:stretch>
                <a:fillRect/>
              </a:stretch>
            </p:blipFill>
            <p:spPr>
              <a:xfrm>
                <a:off x="8470446" y="2639785"/>
                <a:ext cx="476250" cy="533400"/>
              </a:xfrm>
              <a:prstGeom prst="rect">
                <a:avLst/>
              </a:prstGeom>
            </p:spPr>
          </p:pic>
          <p:pic>
            <p:nvPicPr>
              <p:cNvPr id="62" name="图形 61"/>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3" name="组合 62"/>
            <p:cNvGrpSpPr/>
            <p:nvPr userDrawn="1"/>
          </p:nvGrpSpPr>
          <p:grpSpPr>
            <a:xfrm>
              <a:off x="8804275" y="2803630"/>
              <a:ext cx="1948996" cy="2691284"/>
              <a:chOff x="8470446" y="2515552"/>
              <a:chExt cx="476250" cy="657633"/>
            </a:xfrm>
          </p:grpSpPr>
          <p:pic>
            <p:nvPicPr>
              <p:cNvPr id="64" name="图形 63"/>
              <p:cNvPicPr>
                <a:picLocks noChangeAspect="1"/>
              </p:cNvPicPr>
              <p:nvPr userDrawn="1"/>
            </p:nvPicPr>
            <p:blipFill>
              <a:blip r:embed="rId2"/>
              <a:stretch>
                <a:fillRect/>
              </a:stretch>
            </p:blipFill>
            <p:spPr>
              <a:xfrm>
                <a:off x="8470446" y="2639785"/>
                <a:ext cx="476250" cy="533400"/>
              </a:xfrm>
              <a:prstGeom prst="rect">
                <a:avLst/>
              </a:prstGeom>
            </p:spPr>
          </p:pic>
          <p:pic>
            <p:nvPicPr>
              <p:cNvPr id="65" name="图形 64"/>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6" name="组合 65"/>
            <p:cNvGrpSpPr/>
            <p:nvPr userDrawn="1"/>
          </p:nvGrpSpPr>
          <p:grpSpPr>
            <a:xfrm>
              <a:off x="9410700" y="2805268"/>
              <a:ext cx="2413000" cy="3332007"/>
              <a:chOff x="8470446" y="2515552"/>
              <a:chExt cx="476250" cy="657633"/>
            </a:xfrm>
          </p:grpSpPr>
          <p:pic>
            <p:nvPicPr>
              <p:cNvPr id="67" name="图形 66"/>
              <p:cNvPicPr>
                <a:picLocks noChangeAspect="1"/>
              </p:cNvPicPr>
              <p:nvPr userDrawn="1"/>
            </p:nvPicPr>
            <p:blipFill>
              <a:blip r:embed="rId2"/>
              <a:stretch>
                <a:fillRect/>
              </a:stretch>
            </p:blipFill>
            <p:spPr>
              <a:xfrm>
                <a:off x="8470446" y="2639785"/>
                <a:ext cx="476250" cy="533400"/>
              </a:xfrm>
              <a:prstGeom prst="rect">
                <a:avLst/>
              </a:prstGeom>
            </p:spPr>
          </p:pic>
          <p:pic>
            <p:nvPicPr>
              <p:cNvPr id="68" name="图形 67"/>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9" name="组合 68"/>
            <p:cNvGrpSpPr/>
            <p:nvPr userDrawn="1"/>
          </p:nvGrpSpPr>
          <p:grpSpPr>
            <a:xfrm>
              <a:off x="8661400" y="3894391"/>
              <a:ext cx="1854200" cy="2560384"/>
              <a:chOff x="8470446" y="2515552"/>
              <a:chExt cx="476250" cy="657633"/>
            </a:xfrm>
          </p:grpSpPr>
          <p:pic>
            <p:nvPicPr>
              <p:cNvPr id="70" name="图形 69"/>
              <p:cNvPicPr>
                <a:picLocks noChangeAspect="1"/>
              </p:cNvPicPr>
              <p:nvPr userDrawn="1"/>
            </p:nvPicPr>
            <p:blipFill>
              <a:blip r:embed="rId2"/>
              <a:stretch>
                <a:fillRect/>
              </a:stretch>
            </p:blipFill>
            <p:spPr>
              <a:xfrm>
                <a:off x="8470446" y="2639785"/>
                <a:ext cx="476250" cy="533400"/>
              </a:xfrm>
              <a:prstGeom prst="rect">
                <a:avLst/>
              </a:prstGeom>
            </p:spPr>
          </p:pic>
          <p:pic>
            <p:nvPicPr>
              <p:cNvPr id="71" name="图形 70"/>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72" name="组合 71"/>
            <p:cNvGrpSpPr/>
            <p:nvPr userDrawn="1"/>
          </p:nvGrpSpPr>
          <p:grpSpPr>
            <a:xfrm>
              <a:off x="10472738" y="4391326"/>
              <a:ext cx="1541462" cy="2128537"/>
              <a:chOff x="8470446" y="2515552"/>
              <a:chExt cx="476250" cy="657633"/>
            </a:xfrm>
          </p:grpSpPr>
          <p:pic>
            <p:nvPicPr>
              <p:cNvPr id="73" name="图形 72"/>
              <p:cNvPicPr>
                <a:picLocks noChangeAspect="1"/>
              </p:cNvPicPr>
              <p:nvPr userDrawn="1"/>
            </p:nvPicPr>
            <p:blipFill>
              <a:blip r:embed="rId2"/>
              <a:stretch>
                <a:fillRect/>
              </a:stretch>
            </p:blipFill>
            <p:spPr>
              <a:xfrm>
                <a:off x="8470446" y="2639785"/>
                <a:ext cx="476250" cy="533400"/>
              </a:xfrm>
              <a:prstGeom prst="rect">
                <a:avLst/>
              </a:prstGeom>
            </p:spPr>
          </p:pic>
          <p:pic>
            <p:nvPicPr>
              <p:cNvPr id="74" name="图形 73"/>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75" name="组合 74"/>
            <p:cNvGrpSpPr/>
            <p:nvPr userDrawn="1"/>
          </p:nvGrpSpPr>
          <p:grpSpPr>
            <a:xfrm>
              <a:off x="4869081" y="4618776"/>
              <a:ext cx="617320" cy="852430"/>
              <a:chOff x="8470446" y="2515552"/>
              <a:chExt cx="476250" cy="657633"/>
            </a:xfrm>
          </p:grpSpPr>
          <p:pic>
            <p:nvPicPr>
              <p:cNvPr id="76" name="图形 75"/>
              <p:cNvPicPr>
                <a:picLocks noChangeAspect="1"/>
              </p:cNvPicPr>
              <p:nvPr userDrawn="1"/>
            </p:nvPicPr>
            <p:blipFill>
              <a:blip r:embed="rId2"/>
              <a:stretch>
                <a:fillRect/>
              </a:stretch>
            </p:blipFill>
            <p:spPr>
              <a:xfrm>
                <a:off x="8470446" y="2639785"/>
                <a:ext cx="476250" cy="533400"/>
              </a:xfrm>
              <a:prstGeom prst="rect">
                <a:avLst/>
              </a:prstGeom>
            </p:spPr>
          </p:pic>
          <p:pic>
            <p:nvPicPr>
              <p:cNvPr id="77" name="图形 76"/>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78" name="组合 77"/>
            <p:cNvGrpSpPr/>
            <p:nvPr userDrawn="1"/>
          </p:nvGrpSpPr>
          <p:grpSpPr>
            <a:xfrm>
              <a:off x="5983305" y="5191967"/>
              <a:ext cx="1085152" cy="1498439"/>
              <a:chOff x="8470446" y="2515552"/>
              <a:chExt cx="476250" cy="657633"/>
            </a:xfrm>
          </p:grpSpPr>
          <p:pic>
            <p:nvPicPr>
              <p:cNvPr id="79" name="图形 78"/>
              <p:cNvPicPr>
                <a:picLocks noChangeAspect="1"/>
              </p:cNvPicPr>
              <p:nvPr userDrawn="1"/>
            </p:nvPicPr>
            <p:blipFill>
              <a:blip r:embed="rId2"/>
              <a:stretch>
                <a:fillRect/>
              </a:stretch>
            </p:blipFill>
            <p:spPr>
              <a:xfrm>
                <a:off x="8470446" y="2639785"/>
                <a:ext cx="476250" cy="533400"/>
              </a:xfrm>
              <a:prstGeom prst="rect">
                <a:avLst/>
              </a:prstGeom>
            </p:spPr>
          </p:pic>
          <p:pic>
            <p:nvPicPr>
              <p:cNvPr id="80" name="图形 79"/>
              <p:cNvPicPr>
                <a:picLocks noChangeAspect="1"/>
              </p:cNvPicPr>
              <p:nvPr userDrawn="1"/>
            </p:nvPicPr>
            <p:blipFill>
              <a:blip r:embed="rId3"/>
              <a:stretch>
                <a:fillRect/>
              </a:stretch>
            </p:blipFill>
            <p:spPr>
              <a:xfrm>
                <a:off x="8556307" y="2515552"/>
                <a:ext cx="352425" cy="409575"/>
              </a:xfrm>
              <a:prstGeom prst="rect">
                <a:avLst/>
              </a:prstGeom>
            </p:spPr>
          </p:pic>
        </p:grpSp>
      </p:grpSp>
      <p:sp>
        <p:nvSpPr>
          <p:cNvPr id="13" name="标题 1"/>
          <p:cNvSpPr>
            <a:spLocks noGrp="1"/>
          </p:cNvSpPr>
          <p:nvPr userDrawn="1">
            <p:ph type="ctrTitle" hasCustomPrompt="1"/>
          </p:nvPr>
        </p:nvSpPr>
        <p:spPr>
          <a:xfrm>
            <a:off x="4528456" y="1377043"/>
            <a:ext cx="4710793" cy="1801221"/>
          </a:xfrm>
        </p:spPr>
        <p:txBody>
          <a:bodyPr anchor="ctr">
            <a:normAutofit/>
          </a:bodyPr>
          <a:lstStyle>
            <a:lvl1pPr marL="0" indent="0" algn="l">
              <a:buFont typeface="Arial" panose="020B0604020202020204" pitchFamily="34" charset="0"/>
              <a:buNone/>
              <a:defRPr sz="3200">
                <a:solidFill>
                  <a:schemeClr val="bg1"/>
                </a:solidFill>
              </a:defRPr>
            </a:lvl1pPr>
          </a:lstStyle>
          <a:p>
            <a:r>
              <a:rPr lang="en-US" altLang="zh-CN" dirty="0"/>
              <a:t>Conclusion</a:t>
            </a:r>
            <a:endParaRPr lang="zh-CN" altLang="en-US" dirty="0"/>
          </a:p>
        </p:txBody>
      </p:sp>
      <p:sp>
        <p:nvSpPr>
          <p:cNvPr id="14" name="文本占位符 62"/>
          <p:cNvSpPr>
            <a:spLocks noGrp="1"/>
          </p:cNvSpPr>
          <p:nvPr userDrawn="1">
            <p:ph type="body" sz="quarter" idx="17" hasCustomPrompt="1"/>
          </p:nvPr>
        </p:nvSpPr>
        <p:spPr>
          <a:xfrm>
            <a:off x="4528457" y="3828247"/>
            <a:ext cx="4710792" cy="310871"/>
          </a:xfrm>
        </p:spPr>
        <p:txBody>
          <a:bodyPr vert="horz" lIns="91440" tIns="45720" rIns="91440" bIns="45720" rtlCol="0">
            <a:normAutofit/>
          </a:bodyPr>
          <a:lstStyle>
            <a:lvl1pPr marL="0" indent="0" algn="l">
              <a:buNone/>
              <a:defRPr lang="zh-CN" altLang="en-US" sz="16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Signature</a:t>
            </a:r>
          </a:p>
        </p:txBody>
      </p:sp>
      <p:sp>
        <p:nvSpPr>
          <p:cNvPr id="15" name="文本占位符 62"/>
          <p:cNvSpPr>
            <a:spLocks noGrp="1"/>
          </p:cNvSpPr>
          <p:nvPr userDrawn="1">
            <p:ph type="body" sz="quarter" idx="18" hasCustomPrompt="1"/>
          </p:nvPr>
        </p:nvSpPr>
        <p:spPr>
          <a:xfrm>
            <a:off x="4528457" y="4143881"/>
            <a:ext cx="4710792" cy="310871"/>
          </a:xfrm>
        </p:spPr>
        <p:txBody>
          <a:bodyPr vert="horz" lIns="91440" tIns="45720" rIns="91440" bIns="45720" rtlCol="0">
            <a:normAutofit/>
          </a:bodyPr>
          <a:lstStyle>
            <a:lvl1pPr marL="0" indent="0" algn="l">
              <a:buNone/>
              <a:defRPr lang="zh-CN" altLang="en-US" sz="16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Date</a:t>
            </a:r>
            <a:endParaRPr lang="zh-CN" altLang="en-US" dirty="0"/>
          </a:p>
        </p:txBody>
      </p:sp>
    </p:spTree>
  </p:cSld>
  <p:clrMapOvr>
    <a:overrideClrMapping bg1="lt1" tx1="dk1" bg2="lt2" tx2="dk2" accent1="accent1" accent2="accent2" accent3="accent3" accent4="accent4" accent5="accent5" accent6="accent6" hlink="hlink" folHlink="folHlink"/>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a:blipFill>
        <a:effectLst/>
      </p:bgPr>
    </p:bg>
    <p:spTree>
      <p:nvGrpSpPr>
        <p:cNvPr id="1" name=""/>
        <p:cNvGrpSpPr/>
        <p:nvPr/>
      </p:nvGrpSpPr>
      <p:grpSpPr>
        <a:xfrm>
          <a:off x="0" y="0"/>
          <a:ext cx="0" cy="0"/>
          <a:chOff x="0" y="0"/>
          <a:chExt cx="0" cy="0"/>
        </a:xfrm>
      </p:grpSpPr>
      <p:sp>
        <p:nvSpPr>
          <p:cNvPr id="7" name="TextBox 6"/>
          <p:cNvSpPr txBox="1"/>
          <p:nvPr/>
        </p:nvSpPr>
        <p:spPr>
          <a:xfrm>
            <a:off x="10871200" y="6324600"/>
            <a:ext cx="414020" cy="368300"/>
          </a:xfrm>
          <a:prstGeom prst="rect">
            <a:avLst/>
          </a:prstGeom>
          <a:noFill/>
        </p:spPr>
        <p:txBody>
          <a:bodyPr wrap="none">
            <a:spAutoFit/>
          </a:bodyPr>
          <a:lstStyle/>
          <a:p>
            <a:pPr lvl="0" eaLnBrk="1" hangingPunct="1"/>
            <a:fld id="{9A0DB2DC-4C9A-4742-B13C-FB6460FD3503}" type="slidenum">
              <a:rPr lang="en-US" altLang="zh-CN" dirty="0">
                <a:latin typeface="Calibri" panose="020F0502020204030204" charset="0"/>
                <a:ea typeface="宋体" panose="02010600030101010101" pitchFamily="2" charset="-122"/>
              </a:rPr>
              <a:t>‹#›</a:t>
            </a:fld>
            <a:endParaRPr lang="en-US" altLang="zh-CN" dirty="0">
              <a:latin typeface="Calibri" panose="020F0502020204030204" charset="0"/>
              <a:ea typeface="宋体" panose="02010600030101010101" pitchFamily="2" charset="-122"/>
            </a:endParaRPr>
          </a:p>
        </p:txBody>
      </p:sp>
      <p:sp>
        <p:nvSpPr>
          <p:cNvPr id="2" name="Title 1"/>
          <p:cNvSpPr>
            <a:spLocks noGrp="1"/>
          </p:cNvSpPr>
          <p:nvPr>
            <p:ph type="title"/>
          </p:nvPr>
        </p:nvSpPr>
        <p:spPr/>
        <p:txBody>
          <a:bodyPr/>
          <a:lstStyle>
            <a:lvl1pPr>
              <a:defRPr>
                <a:solidFill>
                  <a:schemeClr val="accent4"/>
                </a:solidFill>
              </a:defRPr>
            </a:lvl1pPr>
          </a:lstStyle>
          <a:p>
            <a:r>
              <a:rPr lang="en-US" dirty="0"/>
              <a:t>Click to edit Master title style</a:t>
            </a:r>
          </a:p>
        </p:txBody>
      </p:sp>
      <p:sp>
        <p:nvSpPr>
          <p:cNvPr id="3" name="Content Placeholder 2"/>
          <p:cNvSpPr>
            <a:spLocks noGrp="1"/>
          </p:cNvSpPr>
          <p:nvPr>
            <p:ph idx="1"/>
          </p:nvPr>
        </p:nvSpPr>
        <p:spPr/>
        <p:txBody>
          <a:bodyPr/>
          <a:lstStyle>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0"/>
            <a:endParaRPr lang="en-US" dirty="0"/>
          </a:p>
        </p:txBody>
      </p:sp>
      <p:sp>
        <p:nvSpPr>
          <p:cNvPr id="8" name="Date Placeholder 3"/>
          <p:cNvSpPr>
            <a:spLocks noGrp="1"/>
          </p:cNvSpPr>
          <p:nvPr>
            <p:ph type="dt" sz="half" idx="2"/>
          </p:nvPr>
        </p:nvSpPr>
        <p:spPr>
          <a:xfrm>
            <a:off x="609600" y="6356350"/>
            <a:ext cx="2844800" cy="365125"/>
          </a:xfrm>
          <a:prstGeom prst="rect">
            <a:avLst/>
          </a:prstGeom>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E92EB006-BC19-4DC0-AF1D-961AFD9F682B}" type="datetimeFigureOut">
              <a:rPr kumimoji="0" lang="en-US" altLang="zh-CN" sz="1200" b="0" i="0" u="none" strike="noStrike" kern="1200" cap="none" spc="0" normalizeH="0" baseline="0" noProof="0" smtClean="0">
                <a:ln>
                  <a:noFill/>
                </a:ln>
                <a:solidFill>
                  <a:srgbClr val="898989"/>
                </a:solidFill>
                <a:effectLst/>
                <a:uLnTx/>
                <a:uFillTx/>
                <a:latin typeface="Calibri" panose="020F0502020204030204" charset="0"/>
                <a:ea typeface="+mn-ea"/>
                <a:cs typeface="Arial" panose="020B0604020202020204" pitchFamily="34" charset="0"/>
              </a:rPr>
              <a:t>10/16/2020</a:t>
            </a:fld>
            <a:endParaRPr kumimoji="0" lang="en-US" altLang="zh-CN" sz="1200" b="0" i="0" u="none" strike="noStrike" kern="1200" cap="none" spc="0" normalizeH="0" baseline="0" noProof="0">
              <a:ln>
                <a:noFill/>
              </a:ln>
              <a:solidFill>
                <a:srgbClr val="898989"/>
              </a:solidFill>
              <a:effectLst/>
              <a:uLnTx/>
              <a:uFillTx/>
              <a:latin typeface="Calibri" panose="020F0502020204030204" charset="0"/>
              <a:ea typeface="+mn-ea"/>
              <a:cs typeface="Arial" panose="020B0604020202020204" pitchFamily="34" charset="0"/>
            </a:endParaRPr>
          </a:p>
        </p:txBody>
      </p:sp>
      <p:sp>
        <p:nvSpPr>
          <p:cNvPr id="9" name="Footer Placeholder 4"/>
          <p:cNvSpPr>
            <a:spLocks noGrp="1"/>
          </p:cNvSpPr>
          <p:nvPr>
            <p:ph type="ftr" sz="quarter" idx="3"/>
          </p:nvPr>
        </p:nvSpPr>
        <p:spPr>
          <a:xfrm>
            <a:off x="4165600" y="6356350"/>
            <a:ext cx="3860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rgbClr val="898989"/>
              </a:solidFill>
              <a:effectLst/>
              <a:uLnTx/>
              <a:uFillTx/>
              <a:latin typeface="Calibri" panose="020F0502020204030204" charset="0"/>
              <a:ea typeface="+mn-ea"/>
              <a:cs typeface="Arial" panose="020B0604020202020204" pitchFamily="34" charset="0"/>
            </a:endParaRPr>
          </a:p>
        </p:txBody>
      </p:sp>
      <p:sp>
        <p:nvSpPr>
          <p:cNvPr id="4" name="灯片编号占位符 3"/>
          <p:cNvSpPr>
            <a:spLocks noGrp="1"/>
          </p:cNvSpPr>
          <p:nvPr>
            <p:ph type="sldNum" sz="quarter" idx="10"/>
          </p:nvPr>
        </p:nvSpPr>
        <p:spPr/>
        <p:txBody>
          <a:bodyPr/>
          <a:lstStyle/>
          <a:p>
            <a:pPr lvl="0" eaLnBrk="1" hangingPunct="1"/>
            <a:fld id="{9A0DB2DC-4C9A-4742-B13C-FB6460FD3503}" type="slidenum">
              <a:rPr lang="en-US" altLang="zh-CN" dirty="0">
                <a:effectLst>
                  <a:outerShdw blurRad="38100" dist="38100" dir="2700000">
                    <a:srgbClr val="FFFFFF"/>
                  </a:outerShdw>
                </a:effectLst>
              </a:rPr>
              <a:t>‹#›</a:t>
            </a:fld>
            <a:endParaRPr lang="en-US" altLang="zh-CN" dirty="0">
              <a:effectLst>
                <a:outerShdw blurRad="38100" dist="38100" dir="2700000">
                  <a:srgbClr val="FFFFFF"/>
                </a:outerShdw>
              </a:effectLst>
            </a:endParaRP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内容页_5">
    <p:bg>
      <p:bgPr>
        <a:solidFill>
          <a:schemeClr val="accent1"/>
        </a:solidFill>
        <a:effectLst/>
      </p:bgPr>
    </p:bg>
    <p:spTree>
      <p:nvGrpSpPr>
        <p:cNvPr id="1" name=""/>
        <p:cNvGrpSpPr/>
        <p:nvPr/>
      </p:nvGrpSpPr>
      <p:grpSpPr>
        <a:xfrm>
          <a:off x="0" y="0"/>
          <a:ext cx="0" cy="0"/>
          <a:chOff x="0" y="0"/>
          <a:chExt cx="0" cy="0"/>
        </a:xfrm>
      </p:grpSpPr>
      <p:sp>
        <p:nvSpPr>
          <p:cNvPr id="3" name="矩形 2"/>
          <p:cNvSpPr/>
          <p:nvPr userDrawn="1"/>
        </p:nvSpPr>
        <p:spPr>
          <a:xfrm>
            <a:off x="493530" y="292590"/>
            <a:ext cx="660901" cy="632007"/>
          </a:xfrm>
          <a:prstGeom prst="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4" name="文本占位符 4"/>
          <p:cNvSpPr>
            <a:spLocks noGrp="1"/>
          </p:cNvSpPr>
          <p:nvPr>
            <p:ph type="body" sz="quarter" idx="10" hasCustomPrompt="1"/>
          </p:nvPr>
        </p:nvSpPr>
        <p:spPr>
          <a:xfrm>
            <a:off x="1438216" y="234879"/>
            <a:ext cx="3787775" cy="747428"/>
          </a:xfrm>
          <a:prstGeom prst="rect">
            <a:avLst/>
          </a:prstGeom>
        </p:spPr>
        <p:txBody>
          <a:bodyPr/>
          <a:lstStyle>
            <a:lvl1pPr marL="0" indent="0">
              <a:buNone/>
              <a:defRPr sz="2000" b="1">
                <a:solidFill>
                  <a:schemeClr val="bg1"/>
                </a:solidFill>
                <a:latin typeface="+mj-ea"/>
                <a:ea typeface="+mj-ea"/>
              </a:defRPr>
            </a:lvl1pPr>
          </a:lstStyle>
          <a:p>
            <a:pPr lvl="0"/>
            <a:r>
              <a:rPr lang="en-US" altLang="zh-CN" dirty="0"/>
              <a:t>MORE THAN TEMPLATE</a:t>
            </a:r>
          </a:p>
          <a:p>
            <a:pPr lvl="0"/>
            <a:r>
              <a:rPr lang="zh-CN" altLang="en-US" dirty="0"/>
              <a:t>点击此处添加副标题</a:t>
            </a:r>
          </a:p>
        </p:txBody>
      </p:sp>
      <p:sp>
        <p:nvSpPr>
          <p:cNvPr id="5" name="文本占位符 6"/>
          <p:cNvSpPr>
            <a:spLocks noGrp="1"/>
          </p:cNvSpPr>
          <p:nvPr>
            <p:ph type="body" sz="quarter" idx="11" hasCustomPrompt="1"/>
          </p:nvPr>
        </p:nvSpPr>
        <p:spPr>
          <a:xfrm>
            <a:off x="445405" y="273634"/>
            <a:ext cx="798930" cy="683711"/>
          </a:xfrm>
          <a:prstGeom prst="rect">
            <a:avLst/>
          </a:prstGeom>
        </p:spPr>
        <p:txBody>
          <a:bodyPr/>
          <a:lstStyle>
            <a:lvl1pPr marL="0" indent="0" algn="ctr">
              <a:buNone/>
              <a:defRPr sz="3600">
                <a:solidFill>
                  <a:schemeClr val="bg1"/>
                </a:solidFill>
              </a:defRPr>
            </a:lvl1pPr>
          </a:lstStyle>
          <a:p>
            <a:pPr lvl="0"/>
            <a:r>
              <a:rPr lang="en-US" altLang="zh-CN" dirty="0"/>
              <a:t>01</a:t>
            </a:r>
            <a:endParaRPr lang="zh-CN" altLang="en-US" dirty="0"/>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Just Title">
    <p:spTree>
      <p:nvGrpSpPr>
        <p:cNvPr id="1" name=""/>
        <p:cNvGrpSpPr/>
        <p:nvPr/>
      </p:nvGrpSpPr>
      <p:grpSpPr>
        <a:xfrm>
          <a:off x="0" y="0"/>
          <a:ext cx="0" cy="0"/>
          <a:chOff x="0" y="0"/>
          <a:chExt cx="0" cy="0"/>
        </a:xfrm>
      </p:grpSpPr>
      <p:sp>
        <p:nvSpPr>
          <p:cNvPr id="3" name="Title Placeholder 21"/>
          <p:cNvSpPr>
            <a:spLocks noGrp="1"/>
          </p:cNvSpPr>
          <p:nvPr>
            <p:ph type="title"/>
          </p:nvPr>
        </p:nvSpPr>
        <p:spPr bwMode="auto">
          <a:xfrm>
            <a:off x="609600" y="152400"/>
            <a:ext cx="10972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zh-CN" altLang="en-US"/>
              <a:t>单击此处编辑母版标题样式</a:t>
            </a:r>
            <a:endParaRPr lang="en-US" altLang="zh-CN" dirty="0"/>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20" name="标题文本"/>
          <p:cNvSpPr txBox="1">
            <a:spLocks noGrp="1"/>
          </p:cNvSpPr>
          <p:nvPr>
            <p:ph type="title"/>
          </p:nvPr>
        </p:nvSpPr>
        <p:spPr>
          <a:xfrm>
            <a:off x="352425" y="365125"/>
            <a:ext cx="10176510" cy="647065"/>
          </a:xfrm>
          <a:prstGeom prst="rect">
            <a:avLst/>
          </a:prstGeom>
        </p:spPr>
        <p:txBody>
          <a:bodyPr/>
          <a:lstStyle>
            <a:lvl1pPr>
              <a:defRPr sz="3800">
                <a:solidFill>
                  <a:srgbClr val="C00000"/>
                </a:solidFill>
              </a:defRPr>
            </a:lvl1pPr>
          </a:lstStyle>
          <a:p>
            <a:r>
              <a:rPr lang="zh-CN" altLang="en-US"/>
              <a:t>单击此处编辑母版标题样式</a:t>
            </a:r>
            <a:endParaRPr dirty="0"/>
          </a:p>
        </p:txBody>
      </p:sp>
      <p:sp>
        <p:nvSpPr>
          <p:cNvPr id="21" name="正文级别 1…"/>
          <p:cNvSpPr txBox="1">
            <a:spLocks noGrp="1"/>
          </p:cNvSpPr>
          <p:nvPr>
            <p:ph type="body" idx="1"/>
          </p:nvPr>
        </p:nvSpPr>
        <p:spPr>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22"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4" name="圆角矩形 3"/>
          <p:cNvSpPr/>
          <p:nvPr userDrawn="1"/>
        </p:nvSpPr>
        <p:spPr>
          <a:xfrm>
            <a:off x="10080625" y="130810"/>
            <a:ext cx="1802130" cy="882015"/>
          </a:xfrm>
          <a:prstGeom prst="roundRect">
            <a:avLst/>
          </a:prstGeom>
          <a:blipFill rotWithShape="1">
            <a:blip r:embed="rId2">
              <a:alphaModFix amt="49000"/>
            </a:blip>
            <a:stretch>
              <a:fillRect/>
            </a:stretch>
          </a:blipFill>
          <a:ln w="12700" cap="flat">
            <a:no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cxnSp>
        <p:nvCxnSpPr>
          <p:cNvPr id="5" name="直接连接符 4"/>
          <p:cNvCxnSpPr/>
          <p:nvPr userDrawn="1"/>
        </p:nvCxnSpPr>
        <p:spPr>
          <a:xfrm>
            <a:off x="379562" y="1071912"/>
            <a:ext cx="11560647"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Content 0">
    <p:spTree>
      <p:nvGrpSpPr>
        <p:cNvPr id="1" name=""/>
        <p:cNvGrpSpPr/>
        <p:nvPr/>
      </p:nvGrpSpPr>
      <p:grpSpPr>
        <a:xfrm>
          <a:off x="0" y="0"/>
          <a:ext cx="0" cy="0"/>
          <a:chOff x="0" y="0"/>
          <a:chExt cx="0" cy="0"/>
        </a:xfrm>
      </p:grpSpPr>
      <p:sp>
        <p:nvSpPr>
          <p:cNvPr id="29" name="标题文本"/>
          <p:cNvSpPr txBox="1">
            <a:spLocks noGrp="1"/>
          </p:cNvSpPr>
          <p:nvPr>
            <p:ph type="title"/>
          </p:nvPr>
        </p:nvSpPr>
        <p:spPr>
          <a:prstGeom prst="rect">
            <a:avLst/>
          </a:prstGeom>
        </p:spPr>
        <p:txBody>
          <a:bodyPr/>
          <a:lstStyle>
            <a:lvl1pPr>
              <a:defRPr>
                <a:solidFill>
                  <a:srgbClr val="FFFFFF"/>
                </a:solidFill>
              </a:defRPr>
            </a:lvl1pPr>
          </a:lstStyle>
          <a:p>
            <a:r>
              <a:rPr lang="zh-CN" altLang="en-US"/>
              <a:t>单击此处编辑母版标题样式</a:t>
            </a:r>
          </a:p>
        </p:txBody>
      </p:sp>
      <p:sp>
        <p:nvSpPr>
          <p:cNvPr id="30" name="正文级别 1…"/>
          <p:cNvSpPr txBox="1">
            <a:spLocks noGrp="1"/>
          </p:cNvSpPr>
          <p:nvPr>
            <p:ph type="body" idx="1"/>
          </p:nvPr>
        </p:nvSpPr>
        <p:spPr>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1"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38" name="标题文本"/>
          <p:cNvSpPr txBox="1">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9" name="正文级别 1…"/>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0"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47" name="标题文本"/>
          <p:cNvSpPr txBox="1">
            <a:spLocks noGrp="1"/>
          </p:cNvSpPr>
          <p:nvPr>
            <p:ph type="title"/>
          </p:nvPr>
        </p:nvSpPr>
        <p:spPr>
          <a:prstGeom prst="rect">
            <a:avLst/>
          </a:prstGeom>
        </p:spPr>
        <p:txBody>
          <a:bodyPr/>
          <a:lstStyle/>
          <a:p>
            <a:r>
              <a:rPr lang="zh-CN" altLang="en-US"/>
              <a:t>单击此处编辑母版标题样式</a:t>
            </a:r>
          </a:p>
        </p:txBody>
      </p:sp>
      <p:sp>
        <p:nvSpPr>
          <p:cNvPr id="48" name="正文级别 1…"/>
          <p:cNvSpPr txBox="1">
            <a:spLocks noGrp="1"/>
          </p:cNvSpPr>
          <p:nvPr>
            <p:ph type="body"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56" name="标题文本"/>
          <p:cNvSpPr txBox="1">
            <a:spLocks noGrp="1"/>
          </p:cNvSpPr>
          <p:nvPr>
            <p:ph type="title"/>
          </p:nvPr>
        </p:nvSpPr>
        <p:spPr>
          <a:xfrm>
            <a:off x="839787" y="365125"/>
            <a:ext cx="10515601" cy="1325563"/>
          </a:xfrm>
          <a:prstGeom prst="rect">
            <a:avLst/>
          </a:prstGeom>
        </p:spPr>
        <p:txBody>
          <a:bodyPr/>
          <a:lstStyle/>
          <a:p>
            <a:r>
              <a:rPr lang="zh-CN" altLang="en-US"/>
              <a:t>单击此处编辑母版标题样式</a:t>
            </a:r>
          </a:p>
        </p:txBody>
      </p:sp>
      <p:sp>
        <p:nvSpPr>
          <p:cNvPr id="57" name="正文级别 1…"/>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8" name="Text Placeholder 4"/>
          <p:cNvSpPr>
            <a:spLocks noGrp="1"/>
          </p:cNvSpPr>
          <p:nvPr>
            <p:ph type="body" sz="quarter" idx="13"/>
          </p:nvPr>
        </p:nvSpPr>
        <p:spPr>
          <a:xfrm>
            <a:off x="6172200" y="1681163"/>
            <a:ext cx="5183188" cy="823913"/>
          </a:xfrm>
          <a:prstGeom prst="rect">
            <a:avLst/>
          </a:prstGeom>
        </p:spPr>
        <p:txBody>
          <a:bodyPr anchor="b"/>
          <a:lstStyle/>
          <a:p>
            <a:pPr marL="0" lvl="0" indent="0">
              <a:buSzTx/>
              <a:buFontTx/>
              <a:buNone/>
              <a:defRPr sz="2400" b="1"/>
            </a:pPr>
            <a:r>
              <a:rPr lang="zh-CN" altLang="en-US"/>
              <a:t>单击此处编辑母版文本样式</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66" name="标题文本"/>
          <p:cNvSpPr txBox="1">
            <a:spLocks noGrp="1"/>
          </p:cNvSpPr>
          <p:nvPr>
            <p:ph type="title"/>
          </p:nvPr>
        </p:nvSpPr>
        <p:spPr>
          <a:prstGeom prst="rect">
            <a:avLst/>
          </a:prstGeom>
        </p:spPr>
        <p:txBody>
          <a:bodyPr/>
          <a:lstStyle/>
          <a:p>
            <a:r>
              <a:rPr lang="zh-CN" altLang="en-US"/>
              <a:t>单击此处编辑母版标题样式</a:t>
            </a:r>
          </a:p>
        </p:txBody>
      </p:sp>
      <p:sp>
        <p:nvSpPr>
          <p:cNvPr id="67"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74"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81" name="标题文本"/>
          <p:cNvSpPr txBox="1">
            <a:spLocks noGrp="1"/>
          </p:cNvSpPr>
          <p:nvPr>
            <p:ph type="title"/>
          </p:nvPr>
        </p:nvSpPr>
        <p:spPr>
          <a:xfrm>
            <a:off x="839787" y="457200"/>
            <a:ext cx="3932239" cy="1600200"/>
          </a:xfrm>
          <a:prstGeom prst="rect">
            <a:avLst/>
          </a:prstGeom>
        </p:spPr>
        <p:txBody>
          <a:bodyPr anchor="b"/>
          <a:lstStyle>
            <a:lvl1pPr>
              <a:defRPr sz="3200"/>
            </a:lvl1pPr>
          </a:lstStyle>
          <a:p>
            <a:r>
              <a:rPr lang="zh-CN" altLang="en-US"/>
              <a:t>单击此处编辑母版标题样式</a:t>
            </a:r>
          </a:p>
        </p:txBody>
      </p:sp>
      <p:sp>
        <p:nvSpPr>
          <p:cNvPr id="82" name="正文级别 1…"/>
          <p:cNvSpPr txBox="1">
            <a:spLocks noGrp="1"/>
          </p:cNvSpPr>
          <p:nvPr>
            <p:ph type="body" sz="half" idx="1"/>
          </p:nvPr>
        </p:nvSpPr>
        <p:spPr>
          <a:xfrm>
            <a:off x="5183187" y="987425"/>
            <a:ext cx="6172201" cy="4873625"/>
          </a:xfrm>
          <a:prstGeom prst="rect">
            <a:avLst/>
          </a:prstGeom>
        </p:spPr>
        <p:txBody>
          <a:bodyPr/>
          <a:lstStyle>
            <a:lvl1pPr>
              <a:defRPr sz="3200"/>
            </a:lvl1pPr>
            <a:lvl2pPr marL="718185" indent="-260985">
              <a:defRPr sz="3200"/>
            </a:lvl2pPr>
            <a:lvl3pPr marL="1219200" indent="-304800">
              <a:defRPr sz="3200"/>
            </a:lvl3pPr>
            <a:lvl4pPr marL="1737360" indent="-365760">
              <a:defRPr sz="3200"/>
            </a:lvl4pPr>
            <a:lvl5pPr marL="2194560" indent="-365760">
              <a:defRPr sz="32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83" name="Text Placeholder 3"/>
          <p:cNvSpPr>
            <a:spLocks noGrp="1"/>
          </p:cNvSpPr>
          <p:nvPr>
            <p:ph type="body" sz="quarter" idx="13"/>
          </p:nvPr>
        </p:nvSpPr>
        <p:spPr>
          <a:xfrm>
            <a:off x="839787" y="2057400"/>
            <a:ext cx="3932238" cy="3811588"/>
          </a:xfrm>
          <a:prstGeom prst="rect">
            <a:avLst/>
          </a:prstGeom>
        </p:spPr>
        <p:txBody>
          <a:bodyPr/>
          <a:lstStyle/>
          <a:p>
            <a:pPr marL="0" lvl="0" indent="0">
              <a:buSzTx/>
              <a:buFontTx/>
              <a:buNone/>
              <a:defRPr sz="1600"/>
            </a:pPr>
            <a:r>
              <a:rPr lang="zh-CN" altLang="en-US"/>
              <a:t>单击此处编辑母版文本样式</a:t>
            </a:r>
          </a:p>
        </p:txBody>
      </p:sp>
      <p:sp>
        <p:nvSpPr>
          <p:cNvPr id="84"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838200" y="365125"/>
            <a:ext cx="10515600" cy="1325563"/>
          </a:xfrm>
          <a:prstGeom prst="rect">
            <a:avLst/>
          </a:prstGeom>
          <a:ln w="12700">
            <a:miter lim="400000"/>
          </a:ln>
        </p:spPr>
        <p:txBody>
          <a:bodyPr lIns="45719" rIns="45719" anchor="ctr">
            <a:normAutofit/>
          </a:bodyPr>
          <a:lstStyle/>
          <a:p>
            <a:r>
              <a:t>标题文本</a:t>
            </a:r>
          </a:p>
        </p:txBody>
      </p:sp>
      <p:sp>
        <p:nvSpPr>
          <p:cNvPr id="3" name="正文级别 1…"/>
          <p:cNvSpPr txBox="1">
            <a:spLocks noGrp="1"/>
          </p:cNvSpPr>
          <p:nvPr>
            <p:ph type="body" idx="1"/>
          </p:nvPr>
        </p:nvSpPr>
        <p:spPr>
          <a:xfrm>
            <a:off x="838200" y="1825625"/>
            <a:ext cx="10515600" cy="4351338"/>
          </a:xfrm>
          <a:prstGeom prst="rect">
            <a:avLst/>
          </a:prstGeom>
          <a:ln w="12700">
            <a:miter lim="400000"/>
          </a:ln>
        </p:spPr>
        <p:txBody>
          <a:bodyPr lIns="45719" rIns="45719">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089818" y="6404292"/>
            <a:ext cx="263983"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med"/>
  <p:txStyles>
    <p:titleStyle>
      <a:lvl1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9pPr>
    </p:titleStyle>
    <p:body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p:bodyStyle>
    <p:otherStyle>
      <a:lvl1pPr marL="0" marR="0" indent="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1pPr>
      <a:lvl2pPr marL="0" marR="0" indent="4572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2pPr>
      <a:lvl3pPr marL="0" marR="0" indent="9144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3pPr>
      <a:lvl4pPr marL="0" marR="0" indent="13716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4pPr>
      <a:lvl5pPr marL="0" marR="0" indent="18288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5pPr>
      <a:lvl6pPr marL="0" marR="0" indent="22860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6pPr>
      <a:lvl7pPr marL="0" marR="0" indent="27432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7pPr>
      <a:lvl8pPr marL="0" marR="0" indent="32004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8pPr>
      <a:lvl9pPr marL="0" marR="0" indent="36576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image" Target="../media/image5.tiff"/><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tiff"/><Relationship Id="rId4" Type="http://schemas.openxmlformats.org/officeDocument/2006/relationships/image" Target="../media/image7.tiff"/></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14.png"/><Relationship Id="rId4"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6.png"/><Relationship Id="rId2" Type="http://schemas.openxmlformats.org/officeDocument/2006/relationships/tags" Target="../tags/tag10.xml"/><Relationship Id="rId1" Type="http://schemas.openxmlformats.org/officeDocument/2006/relationships/vmlDrawing" Target="../drawings/vmlDrawing1.vml"/><Relationship Id="rId6" Type="http://schemas.openxmlformats.org/officeDocument/2006/relationships/image" Target="../media/image15.wmf"/><Relationship Id="rId5" Type="http://schemas.openxmlformats.org/officeDocument/2006/relationships/oleObject" Target="../embeddings/oleObject1.bin"/><Relationship Id="rId4"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tags" Target="../tags/tag11.xml"/><Relationship Id="rId4"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xml"/><Relationship Id="rId1" Type="http://schemas.openxmlformats.org/officeDocument/2006/relationships/tags" Target="../tags/tag13.xml"/><Relationship Id="rId4"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xml"/><Relationship Id="rId1" Type="http://schemas.openxmlformats.org/officeDocument/2006/relationships/tags" Target="../tags/tag22.xml"/><Relationship Id="rId4"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5.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8.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9.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30.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32.xml"/><Relationship Id="rId5" Type="http://schemas.openxmlformats.org/officeDocument/2006/relationships/image" Target="../media/image28.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33.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35.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36.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37.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9.xml"/><Relationship Id="rId1" Type="http://schemas.openxmlformats.org/officeDocument/2006/relationships/tags" Target="../tags/tag38.xml"/><Relationship Id="rId5" Type="http://schemas.openxmlformats.org/officeDocument/2006/relationships/image" Target="../media/image33.png"/><Relationship Id="rId4" Type="http://schemas.openxmlformats.org/officeDocument/2006/relationships/notesSlide" Target="../notesSlides/notesSlide3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40.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42.xml"/><Relationship Id="rId5" Type="http://schemas.openxmlformats.org/officeDocument/2006/relationships/image" Target="../media/image36.png"/><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43.xml"/><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0.wmf"/><Relationship Id="rId5" Type="http://schemas.openxmlformats.org/officeDocument/2006/relationships/oleObject" Target="../embeddings/oleObject3.bin"/><Relationship Id="rId4" Type="http://schemas.openxmlformats.org/officeDocument/2006/relationships/image" Target="../media/image39.w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45.xml"/><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47.xml"/><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48.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49.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50.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51.xml"/><Relationship Id="rId4" Type="http://schemas.openxmlformats.org/officeDocument/2006/relationships/image" Target="../media/image43.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5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53.xml"/><Relationship Id="rId4" Type="http://schemas.openxmlformats.org/officeDocument/2006/relationships/image" Target="../media/image38.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6.pn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notesSlide" Target="../notesSlides/notesSlide48.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56.xml"/><Relationship Id="rId4" Type="http://schemas.openxmlformats.org/officeDocument/2006/relationships/image" Target="../media/image47.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9.xml"/><Relationship Id="rId1" Type="http://schemas.openxmlformats.org/officeDocument/2006/relationships/tags" Target="../tags/tag58.xml"/><Relationship Id="rId4" Type="http://schemas.openxmlformats.org/officeDocument/2006/relationships/notesSlide" Target="../notesSlides/notesSlide50.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1"/>
          <p:cNvSpPr txBox="1">
            <a:spLocks noGrp="1"/>
          </p:cNvSpPr>
          <p:nvPr>
            <p:ph type="ctrTitle"/>
          </p:nvPr>
        </p:nvSpPr>
        <p:spPr>
          <a:xfrm>
            <a:off x="564515" y="1122045"/>
            <a:ext cx="3861435" cy="2387600"/>
          </a:xfrm>
          <a:prstGeom prst="rect">
            <a:avLst/>
          </a:prstGeom>
        </p:spPr>
        <p:txBody>
          <a:bodyPr>
            <a:normAutofit/>
          </a:bodyPr>
          <a:lstStyle/>
          <a:p>
            <a:pPr algn="l">
              <a:defRPr sz="4100">
                <a:solidFill>
                  <a:srgbClr val="C00000"/>
                </a:solidFill>
              </a:defRPr>
            </a:pPr>
            <a:r>
              <a:rPr lang="zh-CN" sz="3800" dirty="0">
                <a:latin typeface="Calibri Light" panose="020F0302020204030204" charset="0"/>
                <a:ea typeface="宋体" panose="02010600030101010101" pitchFamily="2" charset="-122"/>
                <a:cs typeface="Calibri Light" panose="020F0302020204030204" charset="0"/>
                <a:sym typeface="+mn-ea"/>
              </a:rPr>
              <a:t>时间序列分析</a:t>
            </a:r>
            <a:br>
              <a:rPr lang="zh-CN" sz="3800">
                <a:ea typeface="宋体" panose="02010600030101010101" pitchFamily="2" charset="-122"/>
                <a:sym typeface="+mn-ea"/>
              </a:rPr>
            </a:br>
            <a:r>
              <a:rPr sz="3800" dirty="0">
                <a:sym typeface="+mn-ea"/>
              </a:rPr>
              <a:t>Lesson-</a:t>
            </a:r>
            <a:r>
              <a:rPr lang="en-US" altLang="zh-CN" sz="3800" dirty="0">
                <a:sym typeface="+mn-ea"/>
              </a:rPr>
              <a:t>08</a:t>
            </a:r>
            <a:endParaRPr sz="3800" dirty="0"/>
          </a:p>
        </p:txBody>
      </p:sp>
      <p:sp>
        <p:nvSpPr>
          <p:cNvPr id="122" name="Subtitle 2"/>
          <p:cNvSpPr txBox="1">
            <a:spLocks noGrp="1"/>
          </p:cNvSpPr>
          <p:nvPr>
            <p:ph type="subTitle" sz="quarter" idx="1"/>
          </p:nvPr>
        </p:nvSpPr>
        <p:spPr>
          <a:xfrm>
            <a:off x="833119" y="4728311"/>
            <a:ext cx="3200401" cy="1655761"/>
          </a:xfrm>
          <a:prstGeom prst="rect">
            <a:avLst/>
          </a:prstGeom>
        </p:spPr>
        <p:txBody>
          <a:bodyPr/>
          <a:lstStyle/>
          <a:p>
            <a:pPr algn="l">
              <a:defRPr sz="1600"/>
            </a:pPr>
            <a:r>
              <a:rPr lang="zh-CN" altLang="en-US" dirty="0"/>
              <a:t>陈旸 </a:t>
            </a:r>
            <a:r>
              <a:rPr lang="en-US" altLang="zh-CN" dirty="0"/>
              <a:t>&amp;</a:t>
            </a:r>
            <a:r>
              <a:rPr lang="zh-CN" altLang="en-US" dirty="0"/>
              <a:t> 开课吧人工智能学院</a:t>
            </a:r>
            <a:r>
              <a:rPr dirty="0" err="1"/>
              <a:t>课程组</a:t>
            </a:r>
            <a:r>
              <a:rPr dirty="0"/>
              <a:t> </a:t>
            </a:r>
          </a:p>
          <a:p>
            <a:pPr algn="l">
              <a:defRPr sz="1800"/>
            </a:pPr>
            <a:r>
              <a:rPr dirty="0"/>
              <a:t>20</a:t>
            </a:r>
            <a:r>
              <a:rPr lang="en-US" dirty="0"/>
              <a:t>20</a:t>
            </a:r>
            <a:r>
              <a:rPr dirty="0"/>
              <a:t>.</a:t>
            </a:r>
            <a:r>
              <a:rPr lang="en-US" dirty="0"/>
              <a:t>10</a:t>
            </a:r>
            <a:endParaRPr dirty="0"/>
          </a:p>
        </p:txBody>
      </p:sp>
      <p:pic>
        <p:nvPicPr>
          <p:cNvPr id="123" name="Picture 6" descr="Picture 6"/>
          <p:cNvPicPr>
            <a:picLocks noChangeAspect="1"/>
          </p:cNvPicPr>
          <p:nvPr/>
        </p:nvPicPr>
        <p:blipFill>
          <a:blip r:embed="rId2"/>
          <a:srcRect t="4253" r="2" b="18588"/>
          <a:stretch>
            <a:fillRect/>
          </a:stretch>
        </p:blipFill>
        <p:spPr>
          <a:xfrm>
            <a:off x="4657342" y="-2"/>
            <a:ext cx="2829215" cy="2183055"/>
          </a:xfrm>
          <a:prstGeom prst="rect">
            <a:avLst/>
          </a:prstGeom>
          <a:ln w="12700">
            <a:miter lim="400000"/>
            <a:headEnd/>
            <a:tailEnd/>
          </a:ln>
        </p:spPr>
      </p:pic>
      <p:pic>
        <p:nvPicPr>
          <p:cNvPr id="124" name="Picture 11" descr="Picture 11"/>
          <p:cNvPicPr>
            <a:picLocks noChangeAspect="1"/>
          </p:cNvPicPr>
          <p:nvPr/>
        </p:nvPicPr>
        <p:blipFill>
          <a:blip r:embed="rId3"/>
          <a:srcRect t="17272" r="3" b="3400"/>
          <a:stretch>
            <a:fillRect/>
          </a:stretch>
        </p:blipFill>
        <p:spPr>
          <a:xfrm>
            <a:off x="4657342" y="2274491"/>
            <a:ext cx="2825497" cy="2241464"/>
          </a:xfrm>
          <a:prstGeom prst="rect">
            <a:avLst/>
          </a:prstGeom>
          <a:ln w="12700">
            <a:miter lim="400000"/>
            <a:headEnd/>
            <a:tailEnd/>
          </a:ln>
        </p:spPr>
      </p:pic>
      <p:pic>
        <p:nvPicPr>
          <p:cNvPr id="125" name="Picture 7" descr="Picture 7"/>
          <p:cNvPicPr>
            <a:picLocks noChangeAspect="1"/>
          </p:cNvPicPr>
          <p:nvPr/>
        </p:nvPicPr>
        <p:blipFill>
          <a:blip r:embed="rId4"/>
          <a:srcRect r="23289" b="2"/>
          <a:stretch>
            <a:fillRect/>
          </a:stretch>
        </p:blipFill>
        <p:spPr>
          <a:xfrm>
            <a:off x="7570565" y="9"/>
            <a:ext cx="4614003" cy="3383271"/>
          </a:xfrm>
          <a:prstGeom prst="rect">
            <a:avLst/>
          </a:prstGeom>
          <a:ln w="12700">
            <a:miter lim="400000"/>
            <a:headEnd/>
            <a:tailEnd/>
          </a:ln>
        </p:spPr>
      </p:pic>
      <p:pic>
        <p:nvPicPr>
          <p:cNvPr id="126" name="Picture 14" descr="Picture 14"/>
          <p:cNvPicPr>
            <a:picLocks noChangeAspect="1"/>
          </p:cNvPicPr>
          <p:nvPr/>
        </p:nvPicPr>
        <p:blipFill>
          <a:blip r:embed="rId5"/>
          <a:srcRect l="7858"/>
          <a:stretch>
            <a:fillRect/>
          </a:stretch>
        </p:blipFill>
        <p:spPr>
          <a:xfrm>
            <a:off x="5553307" y="4728311"/>
            <a:ext cx="2128771" cy="1840378"/>
          </a:xfrm>
          <a:prstGeom prst="rect">
            <a:avLst/>
          </a:prstGeom>
          <a:ln w="12700">
            <a:miter lim="400000"/>
            <a:headEnd/>
            <a:tailEnd/>
          </a:ln>
        </p:spPr>
      </p:pic>
      <p:pic>
        <p:nvPicPr>
          <p:cNvPr id="127" name="Picture 9" descr="Picture 9"/>
          <p:cNvPicPr>
            <a:picLocks noChangeAspect="1"/>
          </p:cNvPicPr>
          <p:nvPr/>
        </p:nvPicPr>
        <p:blipFill>
          <a:blip r:embed="rId6"/>
          <a:srcRect t="7323" b="7905"/>
          <a:stretch>
            <a:fillRect/>
          </a:stretch>
        </p:blipFill>
        <p:spPr>
          <a:xfrm>
            <a:off x="7570565" y="3474720"/>
            <a:ext cx="4614003" cy="3383281"/>
          </a:xfrm>
          <a:prstGeom prst="rect">
            <a:avLst/>
          </a:prstGeom>
          <a:ln w="12700">
            <a:miter lim="400000"/>
            <a:headEnd/>
            <a:tailEnd/>
          </a:ln>
        </p:spPr>
      </p:pic>
      <p:pic>
        <p:nvPicPr>
          <p:cNvPr id="128" name="Picture 15" descr="Picture 15"/>
          <p:cNvPicPr>
            <a:picLocks noChangeAspect="1"/>
          </p:cNvPicPr>
          <p:nvPr/>
        </p:nvPicPr>
        <p:blipFill>
          <a:blip r:embed="rId7"/>
          <a:stretch>
            <a:fillRect/>
          </a:stretch>
        </p:blipFill>
        <p:spPr>
          <a:xfrm>
            <a:off x="4039299" y="4674947"/>
            <a:ext cx="1470145" cy="1840378"/>
          </a:xfrm>
          <a:prstGeom prst="rect">
            <a:avLst/>
          </a:prstGeom>
          <a:ln w="12700">
            <a:miter lim="400000"/>
            <a:headEnd/>
            <a:tailEnd/>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Facebook</a:t>
            </a:r>
            <a:r>
              <a:rPr lang="zh-CN" altLang="en-US" dirty="0">
                <a:ea typeface="宋体" panose="02010600030101010101" pitchFamily="2" charset="-122"/>
                <a:sym typeface="+mn-ea"/>
              </a:rPr>
              <a:t> </a:t>
            </a:r>
            <a:r>
              <a:rPr lang="en-US" altLang="zh-CN" dirty="0">
                <a:sym typeface="+mn-ea"/>
              </a:rPr>
              <a:t>prophet</a:t>
            </a:r>
            <a:r>
              <a:rPr lang="zh-CN" altLang="en-US" dirty="0">
                <a:ea typeface="宋体" panose="02010600030101010101" pitchFamily="2" charset="-122"/>
                <a:sym typeface="+mn-ea"/>
              </a:rPr>
              <a:t>工具</a:t>
            </a:r>
          </a:p>
        </p:txBody>
      </p:sp>
      <p:sp>
        <p:nvSpPr>
          <p:cNvPr id="131" name="Content Placeholder 2"/>
          <p:cNvSpPr txBox="1">
            <a:spLocks noGrp="1"/>
          </p:cNvSpPr>
          <p:nvPr/>
        </p:nvSpPr>
        <p:spPr>
          <a:xfrm>
            <a:off x="598805" y="1385570"/>
            <a:ext cx="587756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prophet</a:t>
            </a:r>
            <a:r>
              <a:rPr lang="zh-CN" altLang="zh-CN" sz="1600" dirty="0">
                <a:ea typeface="宋体" panose="02010600030101010101" pitchFamily="2" charset="-122"/>
                <a:sym typeface="+mn-ea"/>
              </a:rPr>
              <a:t>模型： </a:t>
            </a:r>
            <a:r>
              <a:rPr lang="zh-CN" sz="1600" dirty="0">
                <a:ea typeface="宋体" panose="02010600030101010101" pitchFamily="2" charset="-122"/>
                <a:sym typeface="+mn-ea"/>
              </a:rPr>
              <a:t>y(t)=g(t)+s(t)+h(t)+e</a:t>
            </a:r>
          </a:p>
          <a:p>
            <a:pPr>
              <a:lnSpc>
                <a:spcPct val="150000"/>
              </a:lnSpc>
            </a:pPr>
            <a:r>
              <a:rPr lang="zh-CN" altLang="zh-CN" sz="1600" dirty="0">
                <a:ea typeface="宋体" panose="02010600030101010101" pitchFamily="2" charset="-122"/>
                <a:sym typeface="+mn-ea"/>
              </a:rPr>
              <a:t>g(t)：趋势项在Prophet中有两种实现方法，第一种是饱和增长模型，第二种是分段线性模型</a:t>
            </a:r>
          </a:p>
          <a:p>
            <a:pPr>
              <a:lnSpc>
                <a:spcPct val="150000"/>
              </a:lnSpc>
            </a:pPr>
            <a:r>
              <a:rPr lang="zh-CN" altLang="zh-CN" sz="1600" dirty="0">
                <a:ea typeface="宋体" panose="02010600030101010101" pitchFamily="2" charset="-122"/>
                <a:sym typeface="+mn-ea"/>
              </a:rPr>
              <a:t>s(t)：运用傅里叶级数作为周期项，使得预测模型具有灵活的周期效应</a:t>
            </a:r>
          </a:p>
          <a:p>
            <a:pPr>
              <a:lnSpc>
                <a:spcPct val="150000"/>
              </a:lnSpc>
            </a:pPr>
            <a:r>
              <a:rPr lang="zh-CN" altLang="zh-CN" sz="1600" dirty="0">
                <a:ea typeface="宋体" panose="02010600030101010101" pitchFamily="2" charset="-122"/>
                <a:sym typeface="+mn-ea"/>
              </a:rPr>
              <a:t>h(t)：实际上，很多节日不是在一年中固定的一天发生，</a:t>
            </a:r>
          </a:p>
          <a:p>
            <a:pPr marL="0" indent="0">
              <a:lnSpc>
                <a:spcPct val="150000"/>
              </a:lnSpc>
              <a:buNone/>
            </a:pPr>
            <a:r>
              <a:rPr lang="zh-CN" altLang="zh-CN" sz="1600" dirty="0">
                <a:ea typeface="宋体" panose="02010600030101010101" pitchFamily="2" charset="-122"/>
                <a:sym typeface="+mn-ea"/>
              </a:rPr>
              <a:t>比如母亲节（五月的第二个礼拜天），中国的春节</a:t>
            </a:r>
          </a:p>
          <a:p>
            <a:pPr marL="0" indent="0">
              <a:lnSpc>
                <a:spcPct val="150000"/>
              </a:lnSpc>
              <a:buNone/>
            </a:pPr>
            <a:r>
              <a:rPr lang="zh-CN" altLang="zh-CN" sz="1600" dirty="0">
                <a:ea typeface="宋体" panose="02010600030101010101" pitchFamily="2" charset="-122"/>
                <a:sym typeface="+mn-ea"/>
              </a:rPr>
              <a:t>在Prophet模型</a:t>
            </a:r>
            <a:r>
              <a:rPr lang="zh-CN" altLang="en-US" sz="1600" dirty="0">
                <a:ea typeface="宋体" panose="02010600030101010101" pitchFamily="2" charset="-122"/>
                <a:sym typeface="+mn-ea"/>
              </a:rPr>
              <a:t>中</a:t>
            </a:r>
            <a:r>
              <a:rPr lang="zh-CN" altLang="zh-CN" sz="1600" dirty="0">
                <a:ea typeface="宋体" panose="02010600030101010101" pitchFamily="2" charset="-122"/>
                <a:sym typeface="+mn-ea"/>
              </a:rPr>
              <a:t>，用户在进行预测前可以向模型输入活动表格 </a:t>
            </a:r>
            <a:r>
              <a:rPr lang="en-US" altLang="zh-CN" sz="1600" dirty="0">
                <a:ea typeface="宋体" panose="02010600030101010101" pitchFamily="2" charset="-122"/>
                <a:sym typeface="+mn-ea"/>
              </a:rPr>
              <a:t>=&gt; </a:t>
            </a:r>
            <a:r>
              <a:rPr lang="zh-CN" altLang="zh-CN" sz="1600" dirty="0">
                <a:ea typeface="宋体" panose="02010600030101010101" pitchFamily="2" charset="-122"/>
                <a:sym typeface="+mn-ea"/>
              </a:rPr>
              <a:t>Prophet的预测会更加准确</a:t>
            </a:r>
          </a:p>
        </p:txBody>
      </p:sp>
      <p:sp>
        <p:nvSpPr>
          <p:cNvPr id="2" name="Content Placeholder 2"/>
          <p:cNvSpPr txBox="1">
            <a:spLocks noGrp="1"/>
          </p:cNvSpPr>
          <p:nvPr/>
        </p:nvSpPr>
        <p:spPr>
          <a:xfrm>
            <a:off x="6812280" y="1385570"/>
            <a:ext cx="514921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600" dirty="0">
                <a:ea typeface="宋体" panose="02010600030101010101" pitchFamily="2" charset="-122"/>
                <a:sym typeface="+mn-ea"/>
              </a:rPr>
              <a:t>prophet</a:t>
            </a:r>
            <a:r>
              <a:rPr lang="zh-CN" sz="1600" dirty="0">
                <a:ea typeface="宋体" panose="02010600030101010101" pitchFamily="2" charset="-122"/>
                <a:sym typeface="+mn-ea"/>
              </a:rPr>
              <a:t> 工具使用：</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pip3 install fbprophet</a:t>
            </a:r>
          </a:p>
          <a:p>
            <a:pPr>
              <a:lnSpc>
                <a:spcPct val="150000"/>
              </a:lnSpc>
            </a:pPr>
            <a:r>
              <a:rPr lang="zh-CN" sz="1600" dirty="0">
                <a:ea typeface="宋体" panose="02010600030101010101" pitchFamily="2" charset="-122"/>
                <a:sym typeface="+mn-ea"/>
              </a:rPr>
              <a:t>遵循 sklearn 库的使用接口，</a:t>
            </a:r>
          </a:p>
          <a:p>
            <a:pPr marL="0" indent="0">
              <a:lnSpc>
                <a:spcPct val="150000"/>
              </a:lnSpc>
              <a:buNone/>
            </a:pPr>
            <a:r>
              <a:rPr lang="zh-CN" altLang="en-US" sz="1600" dirty="0">
                <a:ea typeface="宋体" panose="02010600030101010101" pitchFamily="2" charset="-122"/>
                <a:sym typeface="+mn-ea"/>
              </a:rPr>
              <a:t>模型拟合，</a:t>
            </a:r>
            <a:r>
              <a:rPr lang="en-US" altLang="zh-CN" sz="1600" dirty="0">
                <a:ea typeface="宋体" panose="02010600030101010101" pitchFamily="2" charset="-122"/>
                <a:sym typeface="+mn-ea"/>
              </a:rPr>
              <a:t>fit </a:t>
            </a:r>
            <a:r>
              <a:rPr lang="zh-CN" altLang="en-US" sz="1600" dirty="0">
                <a:ea typeface="宋体" panose="02010600030101010101" pitchFamily="2" charset="-122"/>
                <a:sym typeface="+mn-ea"/>
              </a:rPr>
              <a:t>（一般</a:t>
            </a:r>
            <a:r>
              <a:rPr lang="en-US" altLang="zh-CN" sz="1600" dirty="0">
                <a:ea typeface="宋体" panose="02010600030101010101" pitchFamily="2" charset="-122"/>
                <a:sym typeface="+mn-ea"/>
              </a:rPr>
              <a:t>1-5</a:t>
            </a:r>
            <a:r>
              <a:rPr lang="zh-CN" altLang="en-US" sz="1600" dirty="0">
                <a:ea typeface="宋体" panose="02010600030101010101" pitchFamily="2" charset="-122"/>
                <a:sym typeface="+mn-ea"/>
              </a:rPr>
              <a:t>秒）</a:t>
            </a:r>
          </a:p>
          <a:p>
            <a:pPr marL="0" indent="0">
              <a:lnSpc>
                <a:spcPct val="150000"/>
              </a:lnSpc>
              <a:buNone/>
            </a:pPr>
            <a:r>
              <a:rPr lang="en-US" altLang="zh-CN" sz="1600" dirty="0">
                <a:ea typeface="宋体" panose="02010600030101010101" pitchFamily="2" charset="-122"/>
                <a:sym typeface="+mn-ea"/>
              </a:rPr>
              <a:t>model = Prophet()</a:t>
            </a:r>
          </a:p>
          <a:p>
            <a:pPr marL="0" indent="0">
              <a:lnSpc>
                <a:spcPct val="150000"/>
              </a:lnSpc>
              <a:buNone/>
            </a:pPr>
            <a:r>
              <a:rPr lang="en-US" altLang="zh-CN" sz="1600" dirty="0">
                <a:ea typeface="宋体" panose="02010600030101010101" pitchFamily="2" charset="-122"/>
                <a:sym typeface="+mn-ea"/>
              </a:rPr>
              <a:t>model.fit(df)</a:t>
            </a:r>
          </a:p>
          <a:p>
            <a:pPr marL="0" indent="0">
              <a:lnSpc>
                <a:spcPct val="150000"/>
              </a:lnSpc>
              <a:buNone/>
            </a:pPr>
            <a:r>
              <a:rPr lang="zh-CN" altLang="en-US" sz="1600" dirty="0">
                <a:ea typeface="宋体" panose="02010600030101010101" pitchFamily="2" charset="-122"/>
                <a:sym typeface="+mn-ea"/>
              </a:rPr>
              <a:t>模型预测</a:t>
            </a:r>
            <a:r>
              <a:rPr lang="zh-CN" altLang="zh-CN" sz="1600" dirty="0">
                <a:ea typeface="宋体" panose="02010600030101010101" pitchFamily="2" charset="-122"/>
                <a:sym typeface="+mn-ea"/>
              </a:rPr>
              <a:t>，</a:t>
            </a:r>
            <a:r>
              <a:rPr lang="en-US" altLang="zh-CN" sz="1600" dirty="0">
                <a:ea typeface="宋体" panose="02010600030101010101" pitchFamily="2" charset="-122"/>
                <a:sym typeface="+mn-ea"/>
              </a:rPr>
              <a:t>predict</a:t>
            </a:r>
          </a:p>
          <a:p>
            <a:pPr marL="0" indent="0">
              <a:lnSpc>
                <a:spcPct val="150000"/>
              </a:lnSpc>
              <a:buNone/>
            </a:pPr>
            <a:r>
              <a:rPr lang="zh-CN" altLang="zh-CN" sz="1600" dirty="0">
                <a:ea typeface="宋体" panose="02010600030101010101" pitchFamily="2" charset="-122"/>
                <a:sym typeface="+mn-ea"/>
              </a:rPr>
              <a:t>forecast = model.predict(future)</a:t>
            </a:r>
          </a:p>
          <a:p>
            <a:pPr marL="0" indent="0">
              <a:lnSpc>
                <a:spcPct val="150000"/>
              </a:lnSpc>
              <a:buNone/>
            </a:pPr>
            <a:endParaRPr lang="zh-CN" altLang="zh-CN" sz="1600" dirty="0">
              <a:ea typeface="宋体" panose="02010600030101010101" pitchFamily="2" charset="-122"/>
              <a:sym typeface="+mn-ea"/>
            </a:endParaRPr>
          </a:p>
        </p:txBody>
      </p:sp>
    </p:spTree>
    <p:custDataLst>
      <p:tags r:id="rId1"/>
    </p:custData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Facebook</a:t>
            </a:r>
            <a:r>
              <a:rPr lang="zh-CN" altLang="en-US" dirty="0">
                <a:ea typeface="宋体" panose="02010600030101010101" pitchFamily="2" charset="-122"/>
                <a:sym typeface="+mn-ea"/>
              </a:rPr>
              <a:t> </a:t>
            </a:r>
            <a:r>
              <a:rPr lang="en-US" altLang="zh-CN" dirty="0">
                <a:sym typeface="+mn-ea"/>
              </a:rPr>
              <a:t>prophet</a:t>
            </a:r>
            <a:r>
              <a:rPr lang="zh-CN" altLang="en-US" dirty="0">
                <a:ea typeface="宋体" panose="02010600030101010101" pitchFamily="2" charset="-122"/>
                <a:sym typeface="+mn-ea"/>
              </a:rPr>
              <a:t>工具</a:t>
            </a:r>
          </a:p>
        </p:txBody>
      </p:sp>
      <p:sp>
        <p:nvSpPr>
          <p:cNvPr id="131" name="Content Placeholder 2"/>
          <p:cNvSpPr txBox="1">
            <a:spLocks noGrp="1"/>
          </p:cNvSpPr>
          <p:nvPr/>
        </p:nvSpPr>
        <p:spPr>
          <a:xfrm>
            <a:off x="598805" y="1385570"/>
            <a:ext cx="587756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prophet</a:t>
            </a:r>
            <a:r>
              <a:rPr lang="zh-CN" altLang="zh-CN" sz="1600" dirty="0">
                <a:ea typeface="宋体" panose="02010600030101010101" pitchFamily="2" charset="-122"/>
                <a:sym typeface="+mn-ea"/>
              </a:rPr>
              <a:t>模型：</a:t>
            </a:r>
          </a:p>
          <a:p>
            <a:pPr>
              <a:lnSpc>
                <a:spcPct val="150000"/>
              </a:lnSpc>
            </a:pPr>
            <a:r>
              <a:rPr lang="en-US" altLang="zh-CN" sz="1600" dirty="0">
                <a:ea typeface="宋体" panose="02010600030101010101" pitchFamily="2" charset="-122"/>
                <a:sym typeface="+mn-ea"/>
              </a:rPr>
              <a:t>Trend</a:t>
            </a:r>
            <a:r>
              <a:rPr lang="zh-CN" altLang="zh-CN" sz="1600" dirty="0">
                <a:ea typeface="宋体" panose="02010600030101010101" pitchFamily="2" charset="-122"/>
                <a:sym typeface="+mn-ea"/>
              </a:rPr>
              <a:t>趋势，对时间序列中的趋势部分拟合分段线性函数，线性拟合会将特殊点和缺失数据的影响降到最小</a:t>
            </a:r>
          </a:p>
          <a:p>
            <a:pPr>
              <a:lnSpc>
                <a:spcPct val="150000"/>
              </a:lnSpc>
            </a:pPr>
            <a:r>
              <a:rPr lang="zh-CN" altLang="zh-CN" sz="1600" dirty="0">
                <a:ea typeface="宋体" panose="02010600030101010101" pitchFamily="2" charset="-122"/>
                <a:sym typeface="+mn-ea"/>
              </a:rPr>
              <a:t>饱和增长</a:t>
            </a:r>
          </a:p>
          <a:p>
            <a:pPr marL="0" indent="0">
              <a:lnSpc>
                <a:spcPct val="150000"/>
              </a:lnSpc>
              <a:buNone/>
            </a:pPr>
            <a:r>
              <a:rPr lang="zh-CN" altLang="zh-CN" sz="1600" dirty="0">
                <a:ea typeface="宋体" panose="02010600030101010101" pitchFamily="2" charset="-122"/>
                <a:sym typeface="+mn-ea"/>
              </a:rPr>
              <a:t>通常情况下，增长会有最大容量限制，比如未来12个月某app在某地区的下载量，最大下载量要小于等于该地区手机用户总数</a:t>
            </a:r>
          </a:p>
          <a:p>
            <a:pPr marL="0" indent="0">
              <a:lnSpc>
                <a:spcPct val="150000"/>
              </a:lnSpc>
              <a:buNone/>
            </a:pPr>
            <a:r>
              <a:rPr lang="zh-CN" altLang="zh-CN" sz="1600" dirty="0">
                <a:ea typeface="宋体" panose="02010600030101010101" pitchFamily="2" charset="-122"/>
                <a:sym typeface="+mn-ea"/>
              </a:rPr>
              <a:t>基于这样的领域知识，分析师可以定义模型的容量限制为C(t)</a:t>
            </a:r>
          </a:p>
          <a:p>
            <a:pPr>
              <a:lnSpc>
                <a:spcPct val="150000"/>
              </a:lnSpc>
            </a:pPr>
            <a:r>
              <a:rPr lang="zh-CN" altLang="zh-CN" sz="1600" dirty="0">
                <a:ea typeface="宋体" panose="02010600030101010101" pitchFamily="2" charset="-122"/>
                <a:sym typeface="+mn-ea"/>
              </a:rPr>
              <a:t>突变点，随着突变点数量的增多，拟合变得更灵活。在研究趋势成分时，分析师要面临两个基本问题，即过拟合与欠拟合</a:t>
            </a:r>
          </a:p>
          <a:p>
            <a:pPr marL="0" indent="0">
              <a:lnSpc>
                <a:spcPct val="150000"/>
              </a:lnSpc>
              <a:buNone/>
            </a:pPr>
            <a:r>
              <a:rPr lang="zh-CN" altLang="zh-CN" sz="1600" dirty="0">
                <a:ea typeface="宋体" panose="02010600030101010101" pitchFamily="2" charset="-122"/>
                <a:sym typeface="+mn-ea"/>
              </a:rPr>
              <a:t>changepoint_prior_scale参数，可以调整趋势的灵活性，解决过拟合</a:t>
            </a:r>
            <a:r>
              <a:rPr lang="en-US" altLang="zh-CN" sz="1600" dirty="0">
                <a:ea typeface="宋体" panose="02010600030101010101" pitchFamily="2" charset="-122"/>
                <a:sym typeface="+mn-ea"/>
              </a:rPr>
              <a:t>/</a:t>
            </a:r>
            <a:r>
              <a:rPr lang="zh-CN" altLang="en-US" sz="1600" dirty="0">
                <a:ea typeface="宋体" panose="02010600030101010101" pitchFamily="2" charset="-122"/>
                <a:sym typeface="+mn-ea"/>
              </a:rPr>
              <a:t>欠拟合</a:t>
            </a:r>
            <a:r>
              <a:rPr lang="zh-CN" altLang="zh-CN" sz="1600" dirty="0">
                <a:ea typeface="宋体" panose="02010600030101010101" pitchFamily="2" charset="-122"/>
                <a:sym typeface="+mn-ea"/>
              </a:rPr>
              <a:t>，参数值越大，拟合的时间序列曲线越灵活</a:t>
            </a:r>
          </a:p>
        </p:txBody>
      </p:sp>
      <p:pic>
        <p:nvPicPr>
          <p:cNvPr id="3" name="图片 2"/>
          <p:cNvPicPr>
            <a:picLocks noChangeAspect="1"/>
          </p:cNvPicPr>
          <p:nvPr/>
        </p:nvPicPr>
        <p:blipFill>
          <a:blip r:embed="rId5"/>
          <a:stretch>
            <a:fillRect/>
          </a:stretch>
        </p:blipFill>
        <p:spPr>
          <a:xfrm>
            <a:off x="6628765" y="1242695"/>
            <a:ext cx="5248910" cy="3091815"/>
          </a:xfrm>
          <a:prstGeom prst="rect">
            <a:avLst/>
          </a:prstGeom>
        </p:spPr>
      </p:pic>
      <p:graphicFrame>
        <p:nvGraphicFramePr>
          <p:cNvPr id="5" name="表格 4"/>
          <p:cNvGraphicFramePr/>
          <p:nvPr>
            <p:custDataLst>
              <p:tags r:id="rId2"/>
            </p:custDataLst>
          </p:nvPr>
        </p:nvGraphicFramePr>
        <p:xfrm>
          <a:off x="6689725" y="4326890"/>
          <a:ext cx="5401945" cy="2410460"/>
        </p:xfrm>
        <a:graphic>
          <a:graphicData uri="http://schemas.openxmlformats.org/drawingml/2006/table">
            <a:tbl>
              <a:tblPr firstRow="1" bandRow="1">
                <a:tableStyleId>{5940675A-B579-460E-94D1-54222C63F5DA}</a:tableStyleId>
              </a:tblPr>
              <a:tblGrid>
                <a:gridCol w="2456815">
                  <a:extLst>
                    <a:ext uri="{9D8B030D-6E8A-4147-A177-3AD203B41FA5}">
                      <a16:colId xmlns:a16="http://schemas.microsoft.com/office/drawing/2014/main" val="20000"/>
                    </a:ext>
                  </a:extLst>
                </a:gridCol>
                <a:gridCol w="2945130">
                  <a:extLst>
                    <a:ext uri="{9D8B030D-6E8A-4147-A177-3AD203B41FA5}">
                      <a16:colId xmlns:a16="http://schemas.microsoft.com/office/drawing/2014/main" val="20001"/>
                    </a:ext>
                  </a:extLst>
                </a:gridCol>
              </a:tblGrid>
              <a:tr h="336550">
                <a:tc>
                  <a:txBody>
                    <a:bodyPr/>
                    <a:lstStyle/>
                    <a:p>
                      <a:pPr>
                        <a:buNone/>
                      </a:pPr>
                      <a:r>
                        <a:rPr lang="zh-CN" altLang="en-US" sz="1600"/>
                        <a:t>参数</a:t>
                      </a:r>
                    </a:p>
                  </a:txBody>
                  <a:tcPr/>
                </a:tc>
                <a:tc>
                  <a:txBody>
                    <a:bodyPr/>
                    <a:lstStyle/>
                    <a:p>
                      <a:pPr>
                        <a:buNone/>
                      </a:pPr>
                      <a:r>
                        <a:rPr lang="zh-CN" altLang="en-US" sz="1600"/>
                        <a:t>描述</a:t>
                      </a:r>
                    </a:p>
                  </a:txBody>
                  <a:tcPr/>
                </a:tc>
                <a:extLst>
                  <a:ext uri="{0D108BD9-81ED-4DB2-BD59-A6C34878D82A}">
                    <a16:rowId xmlns:a16="http://schemas.microsoft.com/office/drawing/2014/main" val="10000"/>
                  </a:ext>
                </a:extLst>
              </a:tr>
              <a:tr h="579120">
                <a:tc>
                  <a:txBody>
                    <a:bodyPr/>
                    <a:lstStyle/>
                    <a:p>
                      <a:pPr algn="l">
                        <a:buNone/>
                      </a:pPr>
                      <a:r>
                        <a:rPr lang="en-US" altLang="zh-CN" sz="1600"/>
                        <a:t>growth</a:t>
                      </a:r>
                    </a:p>
                  </a:txBody>
                  <a:tcPr/>
                </a:tc>
                <a:tc>
                  <a:txBody>
                    <a:bodyPr/>
                    <a:lstStyle/>
                    <a:p>
                      <a:pPr algn="l">
                        <a:buNone/>
                      </a:pPr>
                      <a:r>
                        <a:rPr lang="zh-CN" altLang="en-US" sz="1600"/>
                        <a:t>‘linear’或‘logistic’用来规定线性或逻辑曲线趋势</a:t>
                      </a:r>
                    </a:p>
                  </a:txBody>
                  <a:tcPr/>
                </a:tc>
                <a:extLst>
                  <a:ext uri="{0D108BD9-81ED-4DB2-BD59-A6C34878D82A}">
                    <a16:rowId xmlns:a16="http://schemas.microsoft.com/office/drawing/2014/main" val="10001"/>
                  </a:ext>
                </a:extLst>
              </a:tr>
              <a:tr h="579120">
                <a:tc>
                  <a:txBody>
                    <a:bodyPr/>
                    <a:lstStyle/>
                    <a:p>
                      <a:pPr algn="l">
                        <a:buNone/>
                      </a:pPr>
                      <a:r>
                        <a:rPr lang="zh-CN" altLang="en-US" sz="1600"/>
                        <a:t>changepoints</a:t>
                      </a:r>
                    </a:p>
                  </a:txBody>
                  <a:tcPr/>
                </a:tc>
                <a:tc>
                  <a:txBody>
                    <a:bodyPr/>
                    <a:lstStyle/>
                    <a:p>
                      <a:pPr algn="l">
                        <a:buNone/>
                      </a:pPr>
                      <a:r>
                        <a:rPr lang="zh-CN" altLang="en-US" sz="1600">
                          <a:sym typeface="+mn-ea"/>
                        </a:rPr>
                        <a:t>包括潜在突变点的日期列表（不指明则默认为自动识别）</a:t>
                      </a:r>
                    </a:p>
                  </a:txBody>
                  <a:tcPr/>
                </a:tc>
                <a:extLst>
                  <a:ext uri="{0D108BD9-81ED-4DB2-BD59-A6C34878D82A}">
                    <a16:rowId xmlns:a16="http://schemas.microsoft.com/office/drawing/2014/main" val="10002"/>
                  </a:ext>
                </a:extLst>
              </a:tr>
              <a:tr h="579120">
                <a:tc>
                  <a:txBody>
                    <a:bodyPr/>
                    <a:lstStyle/>
                    <a:p>
                      <a:pPr algn="l">
                        <a:buNone/>
                      </a:pPr>
                      <a:r>
                        <a:rPr lang="zh-CN" altLang="en-US" sz="1600"/>
                        <a:t>n_changepoints</a:t>
                      </a:r>
                    </a:p>
                  </a:txBody>
                  <a:tcPr/>
                </a:tc>
                <a:tc>
                  <a:txBody>
                    <a:bodyPr/>
                    <a:lstStyle/>
                    <a:p>
                      <a:pPr algn="l">
                        <a:buNone/>
                      </a:pPr>
                      <a:r>
                        <a:rPr lang="zh-CN" altLang="en-US" sz="1600">
                          <a:sym typeface="+mn-ea"/>
                        </a:rPr>
                        <a:t>若不指定突变点，则需要提供自动识别的突变点数量</a:t>
                      </a:r>
                    </a:p>
                  </a:txBody>
                  <a:tcPr/>
                </a:tc>
                <a:extLst>
                  <a:ext uri="{0D108BD9-81ED-4DB2-BD59-A6C34878D82A}">
                    <a16:rowId xmlns:a16="http://schemas.microsoft.com/office/drawing/2014/main" val="10003"/>
                  </a:ext>
                </a:extLst>
              </a:tr>
              <a:tr h="336550">
                <a:tc>
                  <a:txBody>
                    <a:bodyPr/>
                    <a:lstStyle/>
                    <a:p>
                      <a:pPr algn="l">
                        <a:buNone/>
                      </a:pPr>
                      <a:r>
                        <a:rPr lang="en-US" altLang="zh-CN" sz="1600"/>
                        <a:t>changepoint_prior_scale</a:t>
                      </a:r>
                    </a:p>
                  </a:txBody>
                  <a:tcPr/>
                </a:tc>
                <a:tc>
                  <a:txBody>
                    <a:bodyPr/>
                    <a:lstStyle/>
                    <a:p>
                      <a:pPr algn="l">
                        <a:buNone/>
                      </a:pPr>
                      <a:r>
                        <a:rPr lang="zh-CN" altLang="en-US" sz="1600"/>
                        <a:t>设定自动突变点选择的灵活性</a:t>
                      </a:r>
                    </a:p>
                  </a:txBody>
                  <a:tcPr/>
                </a:tc>
                <a:extLst>
                  <a:ext uri="{0D108BD9-81ED-4DB2-BD59-A6C34878D82A}">
                    <a16:rowId xmlns:a16="http://schemas.microsoft.com/office/drawing/2014/main" val="10004"/>
                  </a:ext>
                </a:extLst>
              </a:tr>
            </a:tbl>
          </a:graphicData>
        </a:graphic>
      </p:graphicFrame>
    </p:spTree>
    <p:custDataLst>
      <p:tags r:id="rId1"/>
    </p:custData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Facebook</a:t>
            </a:r>
            <a:r>
              <a:rPr lang="zh-CN" altLang="en-US" dirty="0">
                <a:ea typeface="宋体" panose="02010600030101010101" pitchFamily="2" charset="-122"/>
                <a:sym typeface="+mn-ea"/>
              </a:rPr>
              <a:t> </a:t>
            </a:r>
            <a:r>
              <a:rPr lang="en-US" altLang="zh-CN" dirty="0">
                <a:sym typeface="+mn-ea"/>
              </a:rPr>
              <a:t>prophet</a:t>
            </a:r>
            <a:r>
              <a:rPr lang="zh-CN" altLang="en-US" dirty="0">
                <a:ea typeface="宋体" panose="02010600030101010101" pitchFamily="2" charset="-122"/>
                <a:sym typeface="+mn-ea"/>
              </a:rPr>
              <a:t>工具</a:t>
            </a:r>
          </a:p>
        </p:txBody>
      </p:sp>
      <p:sp>
        <p:nvSpPr>
          <p:cNvPr id="131" name="Content Placeholder 2"/>
          <p:cNvSpPr txBox="1">
            <a:spLocks noGrp="1"/>
          </p:cNvSpPr>
          <p:nvPr/>
        </p:nvSpPr>
        <p:spPr>
          <a:xfrm>
            <a:off x="598805" y="1385570"/>
            <a:ext cx="587756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prophet</a:t>
            </a:r>
            <a:r>
              <a:rPr lang="zh-CN" altLang="zh-CN" sz="1600" dirty="0">
                <a:ea typeface="宋体" panose="02010600030101010101" pitchFamily="2" charset="-122"/>
                <a:sym typeface="+mn-ea"/>
              </a:rPr>
              <a:t>模型：</a:t>
            </a:r>
          </a:p>
          <a:p>
            <a:pPr>
              <a:lnSpc>
                <a:spcPct val="150000"/>
              </a:lnSpc>
            </a:pPr>
            <a:r>
              <a:rPr lang="zh-CN" altLang="zh-CN" sz="1600" dirty="0">
                <a:ea typeface="宋体" panose="02010600030101010101" pitchFamily="2" charset="-122"/>
                <a:sym typeface="+mn-ea"/>
              </a:rPr>
              <a:t>季节性，拟合并预测季节的效果，基于傅里叶级数提出了一个灵活的模型：</a:t>
            </a:r>
          </a:p>
          <a:p>
            <a:pPr>
              <a:lnSpc>
                <a:spcPct val="150000"/>
              </a:lnSpc>
            </a:pPr>
            <a:endParaRPr lang="zh-CN" altLang="zh-CN" sz="1600" dirty="0">
              <a:ea typeface="宋体" panose="02010600030101010101" pitchFamily="2" charset="-122"/>
              <a:sym typeface="+mn-ea"/>
            </a:endParaRPr>
          </a:p>
          <a:p>
            <a:pPr>
              <a:lnSpc>
                <a:spcPct val="150000"/>
              </a:lnSpc>
            </a:pPr>
            <a:endParaRPr lang="zh-CN" altLang="zh-CN" sz="1600" dirty="0">
              <a:ea typeface="宋体" panose="02010600030101010101" pitchFamily="2" charset="-122"/>
              <a:sym typeface="+mn-ea"/>
            </a:endParaRPr>
          </a:p>
          <a:p>
            <a:pPr marL="0" indent="0">
              <a:lnSpc>
                <a:spcPct val="150000"/>
              </a:lnSpc>
              <a:buNone/>
            </a:pPr>
            <a:r>
              <a:rPr lang="zh-CN" altLang="zh-CN" sz="1600" dirty="0">
                <a:ea typeface="宋体" panose="02010600030101010101" pitchFamily="2" charset="-122"/>
                <a:sym typeface="+mn-ea"/>
              </a:rPr>
              <a:t>P代表周期，年度的P</a:t>
            </a:r>
            <a:r>
              <a:rPr lang="en-US" altLang="zh-CN" sz="1600" dirty="0">
                <a:ea typeface="宋体" panose="02010600030101010101" pitchFamily="2" charset="-122"/>
                <a:sym typeface="+mn-ea"/>
              </a:rPr>
              <a:t>=</a:t>
            </a:r>
            <a:r>
              <a:rPr lang="zh-CN" altLang="zh-CN" sz="1600" dirty="0">
                <a:ea typeface="宋体" panose="02010600030101010101" pitchFamily="2" charset="-122"/>
                <a:sym typeface="+mn-ea"/>
              </a:rPr>
              <a:t>365.25，周数据的P</a:t>
            </a:r>
            <a:r>
              <a:rPr lang="en-US" altLang="zh-CN" sz="1600" dirty="0">
                <a:ea typeface="宋体" panose="02010600030101010101" pitchFamily="2" charset="-122"/>
                <a:sym typeface="+mn-ea"/>
              </a:rPr>
              <a:t>=</a:t>
            </a:r>
            <a:r>
              <a:rPr lang="zh-CN" altLang="zh-CN" sz="1600" dirty="0">
                <a:ea typeface="宋体" panose="02010600030101010101" pitchFamily="2" charset="-122"/>
                <a:sym typeface="+mn-ea"/>
              </a:rPr>
              <a:t>7</a:t>
            </a:r>
          </a:p>
          <a:p>
            <a:pPr marL="0" indent="0">
              <a:lnSpc>
                <a:spcPct val="150000"/>
              </a:lnSpc>
              <a:buNone/>
            </a:pPr>
            <a:r>
              <a:rPr lang="zh-CN" altLang="zh-CN" sz="1600" dirty="0">
                <a:ea typeface="宋体" panose="02010600030101010101" pitchFamily="2" charset="-122"/>
                <a:sym typeface="+mn-ea"/>
              </a:rPr>
              <a:t>对季节性建模，在给定N的情况下，估计参数[a1,b1……aN, bN]</a:t>
            </a:r>
          </a:p>
          <a:p>
            <a:pPr marL="0" indent="0">
              <a:lnSpc>
                <a:spcPct val="150000"/>
              </a:lnSpc>
              <a:buNone/>
            </a:pPr>
            <a:r>
              <a:rPr lang="zh-CN" altLang="zh-CN" sz="1600" dirty="0">
                <a:ea typeface="宋体" panose="02010600030101010101" pitchFamily="2" charset="-122"/>
                <a:sym typeface="+mn-ea"/>
              </a:rPr>
              <a:t>傅里叶阶数N是重要的参数，用来定义模型中是否考虑高频变化：</a:t>
            </a:r>
          </a:p>
          <a:p>
            <a:pPr marL="0" indent="0">
              <a:lnSpc>
                <a:spcPct val="150000"/>
              </a:lnSpc>
              <a:buNone/>
            </a:pPr>
            <a:r>
              <a:rPr lang="zh-CN" altLang="zh-CN" sz="1600" dirty="0">
                <a:ea typeface="宋体" panose="02010600030101010101" pitchFamily="2" charset="-122"/>
                <a:sym typeface="+mn-ea"/>
              </a:rPr>
              <a:t>如果分析师认为高频变化的成分只是噪声，可以将N取较低值</a:t>
            </a:r>
          </a:p>
          <a:p>
            <a:pPr marL="0" indent="0">
              <a:lnSpc>
                <a:spcPct val="150000"/>
              </a:lnSpc>
              <a:buNone/>
            </a:pPr>
            <a:r>
              <a:rPr lang="zh-CN" altLang="zh-CN" sz="1600" dirty="0">
                <a:ea typeface="宋体" panose="02010600030101010101" pitchFamily="2" charset="-122"/>
                <a:sym typeface="+mn-ea"/>
              </a:rPr>
              <a:t>如果不是噪音，可以将N设置为较高值，提升预测精度</a:t>
            </a:r>
          </a:p>
          <a:p>
            <a:pPr marL="0" indent="0">
              <a:lnSpc>
                <a:spcPct val="150000"/>
              </a:lnSpc>
              <a:buNone/>
            </a:pPr>
            <a:endParaRPr lang="zh-CN" altLang="zh-CN" sz="1600" dirty="0">
              <a:ea typeface="宋体" panose="02010600030101010101" pitchFamily="2" charset="-122"/>
              <a:sym typeface="+mn-ea"/>
            </a:endParaRPr>
          </a:p>
        </p:txBody>
      </p:sp>
      <p:graphicFrame>
        <p:nvGraphicFramePr>
          <p:cNvPr id="7" name="对象 -2147482616"/>
          <p:cNvGraphicFramePr>
            <a:graphicFrameLocks noChangeAspect="1"/>
          </p:cNvGraphicFramePr>
          <p:nvPr/>
        </p:nvGraphicFramePr>
        <p:xfrm>
          <a:off x="917258" y="2720341"/>
          <a:ext cx="4526280" cy="893445"/>
        </p:xfrm>
        <a:graphic>
          <a:graphicData uri="http://schemas.openxmlformats.org/presentationml/2006/ole">
            <mc:AlternateContent xmlns:mc="http://schemas.openxmlformats.org/markup-compatibility/2006">
              <mc:Choice xmlns:v="urn:schemas-microsoft-com:vml" Requires="v">
                <p:oleObj spid="_x0000_s5133" r:id="rId5" imgW="2451100" imgH="457200" progId="Equation.KSEE3">
                  <p:embed/>
                </p:oleObj>
              </mc:Choice>
              <mc:Fallback>
                <p:oleObj r:id="rId5" imgW="2451100" imgH="457200" progId="Equation.KSEE3">
                  <p:embed/>
                  <p:pic>
                    <p:nvPicPr>
                      <p:cNvPr id="0" name="图片 3075"/>
                      <p:cNvPicPr/>
                      <p:nvPr/>
                    </p:nvPicPr>
                    <p:blipFill>
                      <a:blip r:embed="rId6"/>
                      <a:stretch>
                        <a:fillRect/>
                      </a:stretch>
                    </p:blipFill>
                    <p:spPr>
                      <a:xfrm>
                        <a:off x="917258" y="2720341"/>
                        <a:ext cx="4526280" cy="893445"/>
                      </a:xfrm>
                      <a:prstGeom prst="rect">
                        <a:avLst/>
                      </a:prstGeom>
                      <a:noFill/>
                      <a:ln w="38100">
                        <a:noFill/>
                        <a:miter/>
                      </a:ln>
                    </p:spPr>
                  </p:pic>
                </p:oleObj>
              </mc:Fallback>
            </mc:AlternateContent>
          </a:graphicData>
        </a:graphic>
      </p:graphicFrame>
      <p:pic>
        <p:nvPicPr>
          <p:cNvPr id="4" name="图片 3"/>
          <p:cNvPicPr>
            <a:picLocks noChangeAspect="1"/>
          </p:cNvPicPr>
          <p:nvPr/>
        </p:nvPicPr>
        <p:blipFill>
          <a:blip r:embed="rId7"/>
          <a:stretch>
            <a:fillRect/>
          </a:stretch>
        </p:blipFill>
        <p:spPr>
          <a:xfrm>
            <a:off x="6421755" y="1642110"/>
            <a:ext cx="5694045" cy="3855085"/>
          </a:xfrm>
          <a:prstGeom prst="rect">
            <a:avLst/>
          </a:prstGeom>
        </p:spPr>
      </p:pic>
    </p:spTree>
    <p:custDataLst>
      <p:tags r:id="rId2"/>
    </p:custData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Facebook</a:t>
            </a:r>
            <a:r>
              <a:rPr lang="zh-CN" altLang="en-US" dirty="0">
                <a:ea typeface="宋体" panose="02010600030101010101" pitchFamily="2" charset="-122"/>
                <a:sym typeface="+mn-ea"/>
              </a:rPr>
              <a:t> </a:t>
            </a:r>
            <a:r>
              <a:rPr lang="en-US" altLang="zh-CN" dirty="0">
                <a:sym typeface="+mn-ea"/>
              </a:rPr>
              <a:t>prophet</a:t>
            </a:r>
            <a:r>
              <a:rPr lang="zh-CN" altLang="en-US" dirty="0">
                <a:ea typeface="宋体" panose="02010600030101010101" pitchFamily="2" charset="-122"/>
                <a:sym typeface="+mn-ea"/>
              </a:rPr>
              <a:t>工具</a:t>
            </a:r>
          </a:p>
        </p:txBody>
      </p:sp>
      <p:sp>
        <p:nvSpPr>
          <p:cNvPr id="131" name="Content Placeholder 2"/>
          <p:cNvSpPr txBox="1">
            <a:spLocks noGrp="1"/>
          </p:cNvSpPr>
          <p:nvPr/>
        </p:nvSpPr>
        <p:spPr>
          <a:xfrm>
            <a:off x="598805" y="1385570"/>
            <a:ext cx="587756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prophet</a:t>
            </a:r>
            <a:r>
              <a:rPr lang="zh-CN" altLang="zh-CN" sz="1600" dirty="0">
                <a:ea typeface="宋体" panose="02010600030101010101" pitchFamily="2" charset="-122"/>
                <a:sym typeface="+mn-ea"/>
              </a:rPr>
              <a:t>模型：</a:t>
            </a:r>
          </a:p>
          <a:p>
            <a:pPr>
              <a:lnSpc>
                <a:spcPct val="150000"/>
              </a:lnSpc>
            </a:pPr>
            <a:r>
              <a:rPr lang="zh-CN" altLang="zh-CN" sz="1600" dirty="0">
                <a:ea typeface="宋体" panose="02010600030101010101" pitchFamily="2" charset="-122"/>
                <a:sym typeface="+mn-ea"/>
              </a:rPr>
              <a:t>活动效果项，即节假日和大事件</a:t>
            </a:r>
          </a:p>
          <a:p>
            <a:pPr marL="0" indent="0">
              <a:lnSpc>
                <a:spcPct val="150000"/>
              </a:lnSpc>
              <a:buNone/>
            </a:pPr>
            <a:r>
              <a:rPr lang="zh-CN" altLang="zh-CN" sz="1600" dirty="0">
                <a:ea typeface="宋体" panose="02010600030101010101" pitchFamily="2" charset="-122"/>
                <a:sym typeface="+mn-ea"/>
              </a:rPr>
              <a:t>他们都是重要的时间因素，比如中国传统春节，在这个期间人们会购买大量新商品</a:t>
            </a:r>
          </a:p>
          <a:p>
            <a:pPr marL="0" indent="0">
              <a:lnSpc>
                <a:spcPct val="150000"/>
              </a:lnSpc>
              <a:buNone/>
            </a:pPr>
            <a:r>
              <a:rPr lang="zh-CN" altLang="zh-CN" sz="1600" dirty="0">
                <a:ea typeface="宋体" panose="02010600030101010101" pitchFamily="2" charset="-122"/>
                <a:sym typeface="+mn-ea"/>
              </a:rPr>
              <a:t>允许分析师使用过去和未来事件的自定义列表，这些大事件前后的日期将会被单独考虑，并且通过拟合附加的参数模拟节假日和事件的效果</a:t>
            </a:r>
          </a:p>
        </p:txBody>
      </p:sp>
      <p:graphicFrame>
        <p:nvGraphicFramePr>
          <p:cNvPr id="3" name="表格 2"/>
          <p:cNvGraphicFramePr/>
          <p:nvPr>
            <p:custDataLst>
              <p:tags r:id="rId2"/>
            </p:custDataLst>
          </p:nvPr>
        </p:nvGraphicFramePr>
        <p:xfrm>
          <a:off x="6677025" y="1710690"/>
          <a:ext cx="5088890" cy="2827020"/>
        </p:xfrm>
        <a:graphic>
          <a:graphicData uri="http://schemas.openxmlformats.org/drawingml/2006/table">
            <a:tbl>
              <a:tblPr firstRow="1" bandRow="1">
                <a:tableStyleId>{5940675A-B579-460E-94D1-54222C63F5DA}</a:tableStyleId>
              </a:tblPr>
              <a:tblGrid>
                <a:gridCol w="2544445">
                  <a:extLst>
                    <a:ext uri="{9D8B030D-6E8A-4147-A177-3AD203B41FA5}">
                      <a16:colId xmlns:a16="http://schemas.microsoft.com/office/drawing/2014/main" val="20000"/>
                    </a:ext>
                  </a:extLst>
                </a:gridCol>
                <a:gridCol w="2544445">
                  <a:extLst>
                    <a:ext uri="{9D8B030D-6E8A-4147-A177-3AD203B41FA5}">
                      <a16:colId xmlns:a16="http://schemas.microsoft.com/office/drawing/2014/main" val="20001"/>
                    </a:ext>
                  </a:extLst>
                </a:gridCol>
              </a:tblGrid>
              <a:tr h="403860">
                <a:tc>
                  <a:txBody>
                    <a:bodyPr/>
                    <a:lstStyle/>
                    <a:p>
                      <a:pPr>
                        <a:buNone/>
                      </a:pPr>
                      <a:r>
                        <a:rPr lang="zh-CN" altLang="en-US" sz="1600"/>
                        <a:t>参数</a:t>
                      </a:r>
                    </a:p>
                  </a:txBody>
                  <a:tcPr/>
                </a:tc>
                <a:tc>
                  <a:txBody>
                    <a:bodyPr/>
                    <a:lstStyle/>
                    <a:p>
                      <a:pPr>
                        <a:buNone/>
                      </a:pPr>
                      <a:r>
                        <a:rPr lang="zh-CN" altLang="en-US" sz="1600"/>
                        <a:t>描述</a:t>
                      </a:r>
                    </a:p>
                  </a:txBody>
                  <a:tcPr/>
                </a:tc>
                <a:extLst>
                  <a:ext uri="{0D108BD9-81ED-4DB2-BD59-A6C34878D82A}">
                    <a16:rowId xmlns:a16="http://schemas.microsoft.com/office/drawing/2014/main" val="10000"/>
                  </a:ext>
                </a:extLst>
              </a:tr>
              <a:tr h="403860">
                <a:tc>
                  <a:txBody>
                    <a:bodyPr/>
                    <a:lstStyle/>
                    <a:p>
                      <a:pPr>
                        <a:buNone/>
                      </a:pPr>
                      <a:r>
                        <a:rPr lang="en-US" altLang="zh-CN" sz="1600"/>
                        <a:t>yearly_seasonality</a:t>
                      </a:r>
                    </a:p>
                  </a:txBody>
                  <a:tcPr/>
                </a:tc>
                <a:tc>
                  <a:txBody>
                    <a:bodyPr/>
                    <a:lstStyle/>
                    <a:p>
                      <a:pPr>
                        <a:buNone/>
                      </a:pPr>
                      <a:r>
                        <a:rPr lang="zh-CN" altLang="en-US" sz="1600"/>
                        <a:t>周期为年的季节性</a:t>
                      </a:r>
                    </a:p>
                  </a:txBody>
                  <a:tcPr/>
                </a:tc>
                <a:extLst>
                  <a:ext uri="{0D108BD9-81ED-4DB2-BD59-A6C34878D82A}">
                    <a16:rowId xmlns:a16="http://schemas.microsoft.com/office/drawing/2014/main" val="10001"/>
                  </a:ext>
                </a:extLst>
              </a:tr>
              <a:tr h="403860">
                <a:tc>
                  <a:txBody>
                    <a:bodyPr/>
                    <a:lstStyle/>
                    <a:p>
                      <a:pPr>
                        <a:buNone/>
                      </a:pPr>
                      <a:r>
                        <a:rPr lang="en-US" altLang="zh-CN" sz="1600">
                          <a:sym typeface="+mn-ea"/>
                        </a:rPr>
                        <a:t>weekly_seasonality</a:t>
                      </a:r>
                      <a:endParaRPr lang="zh-CN" altLang="en-US" sz="1600"/>
                    </a:p>
                  </a:txBody>
                  <a:tcPr/>
                </a:tc>
                <a:tc>
                  <a:txBody>
                    <a:bodyPr/>
                    <a:lstStyle/>
                    <a:p>
                      <a:pPr>
                        <a:buNone/>
                      </a:pPr>
                      <a:r>
                        <a:rPr lang="zh-CN" altLang="en-US" sz="1600">
                          <a:sym typeface="+mn-ea"/>
                        </a:rPr>
                        <a:t>周期为周的季节性</a:t>
                      </a:r>
                      <a:endParaRPr lang="zh-CN" altLang="en-US" sz="1600"/>
                    </a:p>
                  </a:txBody>
                  <a:tcPr/>
                </a:tc>
                <a:extLst>
                  <a:ext uri="{0D108BD9-81ED-4DB2-BD59-A6C34878D82A}">
                    <a16:rowId xmlns:a16="http://schemas.microsoft.com/office/drawing/2014/main" val="10002"/>
                  </a:ext>
                </a:extLst>
              </a:tr>
              <a:tr h="403860">
                <a:tc>
                  <a:txBody>
                    <a:bodyPr/>
                    <a:lstStyle/>
                    <a:p>
                      <a:pPr>
                        <a:buNone/>
                      </a:pPr>
                      <a:r>
                        <a:rPr lang="en-US" altLang="zh-CN" sz="1600">
                          <a:sym typeface="+mn-ea"/>
                        </a:rPr>
                        <a:t>daily_seasonality</a:t>
                      </a:r>
                      <a:endParaRPr lang="zh-CN" altLang="en-US" sz="1600"/>
                    </a:p>
                  </a:txBody>
                  <a:tcPr/>
                </a:tc>
                <a:tc>
                  <a:txBody>
                    <a:bodyPr/>
                    <a:lstStyle/>
                    <a:p>
                      <a:pPr>
                        <a:buNone/>
                      </a:pPr>
                      <a:r>
                        <a:rPr lang="zh-CN" altLang="en-US" sz="1600">
                          <a:sym typeface="+mn-ea"/>
                        </a:rPr>
                        <a:t>周期为日的季节性</a:t>
                      </a:r>
                      <a:endParaRPr lang="zh-CN" altLang="en-US" sz="1600"/>
                    </a:p>
                  </a:txBody>
                  <a:tcPr/>
                </a:tc>
                <a:extLst>
                  <a:ext uri="{0D108BD9-81ED-4DB2-BD59-A6C34878D82A}">
                    <a16:rowId xmlns:a16="http://schemas.microsoft.com/office/drawing/2014/main" val="10003"/>
                  </a:ext>
                </a:extLst>
              </a:tr>
              <a:tr h="403860">
                <a:tc>
                  <a:txBody>
                    <a:bodyPr/>
                    <a:lstStyle/>
                    <a:p>
                      <a:pPr>
                        <a:buNone/>
                      </a:pPr>
                      <a:r>
                        <a:rPr lang="en-US" altLang="zh-CN" sz="1600"/>
                        <a:t>holidays</a:t>
                      </a:r>
                    </a:p>
                  </a:txBody>
                  <a:tcPr/>
                </a:tc>
                <a:tc>
                  <a:txBody>
                    <a:bodyPr/>
                    <a:lstStyle/>
                    <a:p>
                      <a:pPr>
                        <a:buNone/>
                      </a:pPr>
                      <a:r>
                        <a:rPr lang="zh-CN" altLang="en-US" sz="1600"/>
                        <a:t>内置的节假日名称和日期</a:t>
                      </a:r>
                    </a:p>
                  </a:txBody>
                  <a:tcPr/>
                </a:tc>
                <a:extLst>
                  <a:ext uri="{0D108BD9-81ED-4DB2-BD59-A6C34878D82A}">
                    <a16:rowId xmlns:a16="http://schemas.microsoft.com/office/drawing/2014/main" val="10004"/>
                  </a:ext>
                </a:extLst>
              </a:tr>
              <a:tr h="403860">
                <a:tc>
                  <a:txBody>
                    <a:bodyPr/>
                    <a:lstStyle/>
                    <a:p>
                      <a:pPr>
                        <a:buNone/>
                      </a:pPr>
                      <a:r>
                        <a:rPr lang="en-US" altLang="zh-CN" sz="1600"/>
                        <a:t>seasonality_priori_scale</a:t>
                      </a:r>
                    </a:p>
                  </a:txBody>
                  <a:tcPr/>
                </a:tc>
                <a:tc>
                  <a:txBody>
                    <a:bodyPr/>
                    <a:lstStyle/>
                    <a:p>
                      <a:pPr>
                        <a:buNone/>
                      </a:pPr>
                      <a:r>
                        <a:rPr lang="zh-CN" altLang="en-US" sz="1600"/>
                        <a:t>改变季节模型的强度</a:t>
                      </a:r>
                    </a:p>
                  </a:txBody>
                  <a:tcPr/>
                </a:tc>
                <a:extLst>
                  <a:ext uri="{0D108BD9-81ED-4DB2-BD59-A6C34878D82A}">
                    <a16:rowId xmlns:a16="http://schemas.microsoft.com/office/drawing/2014/main" val="10005"/>
                  </a:ext>
                </a:extLst>
              </a:tr>
              <a:tr h="403860">
                <a:tc>
                  <a:txBody>
                    <a:bodyPr/>
                    <a:lstStyle/>
                    <a:p>
                      <a:pPr>
                        <a:buNone/>
                      </a:pPr>
                      <a:r>
                        <a:rPr lang="en-US" altLang="zh-CN" sz="1600">
                          <a:ea typeface="宋体" panose="02010600030101010101" pitchFamily="2" charset="-122"/>
                        </a:rPr>
                        <a:t>holiday_prior_scale</a:t>
                      </a:r>
                    </a:p>
                  </a:txBody>
                  <a:tcPr/>
                </a:tc>
                <a:tc>
                  <a:txBody>
                    <a:bodyPr/>
                    <a:lstStyle/>
                    <a:p>
                      <a:pPr>
                        <a:buNone/>
                      </a:pPr>
                      <a:r>
                        <a:rPr lang="zh-CN" altLang="en-US" sz="1600">
                          <a:sym typeface="+mn-ea"/>
                        </a:rPr>
                        <a:t>改变假日模型的强度</a:t>
                      </a:r>
                      <a:endParaRPr lang="zh-CN" altLang="en-US" sz="1600"/>
                    </a:p>
                  </a:txBody>
                  <a:tcPr/>
                </a:tc>
                <a:extLst>
                  <a:ext uri="{0D108BD9-81ED-4DB2-BD59-A6C34878D82A}">
                    <a16:rowId xmlns:a16="http://schemas.microsoft.com/office/drawing/2014/main" val="10006"/>
                  </a:ext>
                </a:extLst>
              </a:tr>
            </a:tbl>
          </a:graphicData>
        </a:graphic>
      </p:graphicFrame>
      <p:sp>
        <p:nvSpPr>
          <p:cNvPr id="5" name="Content Placeholder 2"/>
          <p:cNvSpPr txBox="1">
            <a:spLocks noGrp="1"/>
          </p:cNvSpPr>
          <p:nvPr/>
        </p:nvSpPr>
        <p:spPr>
          <a:xfrm>
            <a:off x="7461250" y="4808220"/>
            <a:ext cx="3951605" cy="5740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ctr">
              <a:lnSpc>
                <a:spcPct val="150000"/>
              </a:lnSpc>
              <a:buNone/>
            </a:pPr>
            <a:r>
              <a:rPr lang="zh-CN" altLang="zh-CN" sz="1600" dirty="0">
                <a:ea typeface="宋体" panose="02010600030101010101" pitchFamily="2" charset="-122"/>
                <a:sym typeface="+mn-ea"/>
              </a:rPr>
              <a:t>季节和假日相关的参数</a:t>
            </a:r>
          </a:p>
        </p:txBody>
      </p:sp>
    </p:spTree>
    <p:custDataLst>
      <p:tags r:id="rId1"/>
    </p:custData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Project A</a:t>
            </a:r>
            <a:r>
              <a:rPr lang="zh-CN" altLang="en-US" dirty="0">
                <a:ea typeface="宋体" panose="02010600030101010101" pitchFamily="2" charset="-122"/>
                <a:sym typeface="+mn-ea"/>
              </a:rPr>
              <a:t>：页面访问流量预测</a:t>
            </a:r>
          </a:p>
        </p:txBody>
      </p:sp>
      <p:sp>
        <p:nvSpPr>
          <p:cNvPr id="131" name="Content Placeholder 2"/>
          <p:cNvSpPr txBox="1">
            <a:spLocks noGrp="1"/>
          </p:cNvSpPr>
          <p:nvPr/>
        </p:nvSpPr>
        <p:spPr>
          <a:xfrm>
            <a:off x="598805" y="1385570"/>
            <a:ext cx="587756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600" dirty="0">
                <a:ea typeface="宋体" panose="02010600030101010101" pitchFamily="2" charset="-122"/>
                <a:sym typeface="+mn-ea"/>
              </a:rPr>
              <a:t>Project : </a:t>
            </a:r>
            <a:r>
              <a:rPr lang="zh-CN" altLang="zh-CN" sz="1600" dirty="0">
                <a:ea typeface="宋体" panose="02010600030101010101" pitchFamily="2" charset="-122"/>
                <a:sym typeface="+mn-ea"/>
              </a:rPr>
              <a:t>佩顿·曼宁维基百科</a:t>
            </a:r>
            <a:r>
              <a:rPr lang="zh-CN" altLang="en-US" sz="1600" dirty="0">
                <a:ea typeface="宋体" panose="02010600030101010101" pitchFamily="2" charset="-122"/>
                <a:sym typeface="+mn-ea"/>
              </a:rPr>
              <a:t>访问流量预测</a:t>
            </a:r>
            <a:endParaRPr sz="1600" dirty="0">
              <a:ea typeface="宋体" panose="02010600030101010101" pitchFamily="2" charset="-122"/>
              <a:sym typeface="+mn-ea"/>
            </a:endParaRPr>
          </a:p>
          <a:p>
            <a:pPr>
              <a:lnSpc>
                <a:spcPct val="150000"/>
              </a:lnSpc>
            </a:pPr>
            <a:r>
              <a:rPr lang="zh-CN" altLang="zh-CN" sz="1600" dirty="0">
                <a:ea typeface="宋体" panose="02010600030101010101" pitchFamily="2" charset="-122"/>
                <a:sym typeface="+mn-ea"/>
              </a:rPr>
              <a:t>数据集，维基百科上面对美国橄榄球运动员佩顿·曼宁的日访问记录，2905条数据（2007年12月10日到2016年1月20日）</a:t>
            </a:r>
          </a:p>
          <a:p>
            <a:pPr>
              <a:lnSpc>
                <a:spcPct val="150000"/>
              </a:lnSpc>
            </a:pPr>
            <a:r>
              <a:rPr lang="zh-CN" altLang="zh-CN" sz="1600" dirty="0">
                <a:ea typeface="宋体" panose="02010600030101010101" pitchFamily="2" charset="-122"/>
                <a:sym typeface="+mn-ea"/>
              </a:rPr>
              <a:t>Prophet 的输入量通常包含两列的数据框：ds 和 y </a:t>
            </a:r>
          </a:p>
          <a:p>
            <a:pPr marL="0" indent="0">
              <a:lnSpc>
                <a:spcPct val="150000"/>
              </a:lnSpc>
              <a:buNone/>
            </a:pPr>
            <a:r>
              <a:rPr lang="zh-CN" altLang="zh-CN" sz="1600" dirty="0">
                <a:ea typeface="宋体" panose="02010600030101010101" pitchFamily="2" charset="-122"/>
                <a:sym typeface="+mn-ea"/>
              </a:rPr>
              <a:t>ds 列包含日期（YYYY-MM-DD）或者是具体的时间点（YYYY-MM-DD HH:MM:SS）</a:t>
            </a:r>
          </a:p>
          <a:p>
            <a:pPr marL="0" indent="0">
              <a:lnSpc>
                <a:spcPct val="150000"/>
              </a:lnSpc>
              <a:buNone/>
            </a:pPr>
            <a:r>
              <a:rPr lang="zh-CN" altLang="zh-CN" sz="1600" dirty="0">
                <a:ea typeface="宋体" panose="02010600030101010101" pitchFamily="2" charset="-122"/>
                <a:sym typeface="+mn-ea"/>
              </a:rPr>
              <a:t>y 列是数值变量，表示我们希望去预测的量</a:t>
            </a:r>
          </a:p>
          <a:p>
            <a:pPr>
              <a:lnSpc>
                <a:spcPct val="150000"/>
              </a:lnSpc>
            </a:pPr>
            <a:endParaRPr lang="zh-CN" altLang="zh-CN" sz="1600" dirty="0">
              <a:ea typeface="宋体" panose="02010600030101010101" pitchFamily="2" charset="-122"/>
              <a:sym typeface="+mn-ea"/>
            </a:endParaRPr>
          </a:p>
          <a:p>
            <a:pPr>
              <a:lnSpc>
                <a:spcPct val="150000"/>
              </a:lnSpc>
            </a:pPr>
            <a:endParaRPr lang="zh-CN" altLang="zh-CN" sz="1600" dirty="0">
              <a:ea typeface="宋体" panose="02010600030101010101" pitchFamily="2" charset="-122"/>
              <a:sym typeface="+mn-ea"/>
            </a:endParaRPr>
          </a:p>
        </p:txBody>
      </p:sp>
      <p:graphicFrame>
        <p:nvGraphicFramePr>
          <p:cNvPr id="3" name="表格 2"/>
          <p:cNvGraphicFramePr/>
          <p:nvPr>
            <p:custDataLst>
              <p:tags r:id="rId2"/>
            </p:custDataLst>
            <p:extLst>
              <p:ext uri="{D42A27DB-BD31-4B8C-83A1-F6EECF244321}">
                <p14:modId xmlns:p14="http://schemas.microsoft.com/office/powerpoint/2010/main" val="2520327023"/>
              </p:ext>
            </p:extLst>
          </p:nvPr>
        </p:nvGraphicFramePr>
        <p:xfrm>
          <a:off x="7644765" y="1461135"/>
          <a:ext cx="3971925" cy="4325620"/>
        </p:xfrm>
        <a:graphic>
          <a:graphicData uri="http://schemas.openxmlformats.org/drawingml/2006/table">
            <a:tbl>
              <a:tblPr firstRow="1" bandRow="1">
                <a:tableStyleId>{5C22544A-7EE6-4342-B048-85BDC9FD1C3A}</a:tableStyleId>
              </a:tblPr>
              <a:tblGrid>
                <a:gridCol w="1894205">
                  <a:extLst>
                    <a:ext uri="{9D8B030D-6E8A-4147-A177-3AD203B41FA5}">
                      <a16:colId xmlns:a16="http://schemas.microsoft.com/office/drawing/2014/main" val="20000"/>
                    </a:ext>
                  </a:extLst>
                </a:gridCol>
                <a:gridCol w="2077720">
                  <a:extLst>
                    <a:ext uri="{9D8B030D-6E8A-4147-A177-3AD203B41FA5}">
                      <a16:colId xmlns:a16="http://schemas.microsoft.com/office/drawing/2014/main" val="20001"/>
                    </a:ext>
                  </a:extLst>
                </a:gridCol>
              </a:tblGrid>
              <a:tr h="332740">
                <a:tc>
                  <a:txBody>
                    <a:bodyPr/>
                    <a:lstStyle/>
                    <a:p>
                      <a:pPr algn="l">
                        <a:buNone/>
                      </a:pPr>
                      <a:r>
                        <a:rPr lang="en-US" sz="1800">
                          <a:solidFill>
                            <a:srgbClr val="000000"/>
                          </a:solidFill>
                          <a:latin typeface="宋体" panose="02010600030101010101" pitchFamily="2" charset="-122"/>
                        </a:rPr>
                        <a:t>ds</a:t>
                      </a:r>
                      <a:endParaRPr lang="en-US" altLang="en-US" sz="18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800" dirty="0">
                          <a:solidFill>
                            <a:srgbClr val="000000"/>
                          </a:solidFill>
                          <a:latin typeface="宋体" panose="02010600030101010101" pitchFamily="2" charset="-122"/>
                        </a:rPr>
                        <a:t>y</a:t>
                      </a:r>
                      <a:endParaRPr lang="en-US" altLang="en-US" sz="1800" dirty="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0"/>
                  </a:ext>
                </a:extLst>
              </a:tr>
              <a:tr h="332740">
                <a:tc>
                  <a:txBody>
                    <a:bodyPr/>
                    <a:lstStyle/>
                    <a:p>
                      <a:pPr algn="l">
                        <a:buNone/>
                      </a:pPr>
                      <a:r>
                        <a:rPr lang="en-US" sz="1800">
                          <a:solidFill>
                            <a:srgbClr val="000000"/>
                          </a:solidFill>
                          <a:latin typeface="宋体" panose="02010600030101010101" pitchFamily="2" charset="-122"/>
                        </a:rPr>
                        <a:t>2007/12/10</a:t>
                      </a:r>
                      <a:endParaRPr lang="en-US" altLang="en-US" sz="18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800" dirty="0">
                          <a:solidFill>
                            <a:srgbClr val="000000"/>
                          </a:solidFill>
                          <a:latin typeface="宋体" panose="02010600030101010101" pitchFamily="2" charset="-122"/>
                        </a:rPr>
                        <a:t>9.590761139</a:t>
                      </a:r>
                      <a:endParaRPr lang="en-US" altLang="en-US" sz="1800" dirty="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1"/>
                  </a:ext>
                </a:extLst>
              </a:tr>
              <a:tr h="332740">
                <a:tc>
                  <a:txBody>
                    <a:bodyPr/>
                    <a:lstStyle/>
                    <a:p>
                      <a:pPr algn="l">
                        <a:buNone/>
                      </a:pPr>
                      <a:r>
                        <a:rPr lang="en-US" sz="1800">
                          <a:solidFill>
                            <a:srgbClr val="000000"/>
                          </a:solidFill>
                          <a:latin typeface="宋体" panose="02010600030101010101" pitchFamily="2" charset="-122"/>
                        </a:rPr>
                        <a:t>2007/12/11</a:t>
                      </a:r>
                      <a:endParaRPr lang="en-US" altLang="en-US" sz="18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800">
                          <a:solidFill>
                            <a:srgbClr val="000000"/>
                          </a:solidFill>
                          <a:latin typeface="宋体" panose="02010600030101010101" pitchFamily="2" charset="-122"/>
                        </a:rPr>
                        <a:t>8.519590316</a:t>
                      </a:r>
                      <a:endParaRPr lang="en-US" altLang="en-US" sz="18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2"/>
                  </a:ext>
                </a:extLst>
              </a:tr>
              <a:tr h="332740">
                <a:tc>
                  <a:txBody>
                    <a:bodyPr/>
                    <a:lstStyle/>
                    <a:p>
                      <a:pPr algn="l">
                        <a:buNone/>
                      </a:pPr>
                      <a:r>
                        <a:rPr lang="en-US" sz="1800">
                          <a:solidFill>
                            <a:srgbClr val="000000"/>
                          </a:solidFill>
                          <a:latin typeface="宋体" panose="02010600030101010101" pitchFamily="2" charset="-122"/>
                        </a:rPr>
                        <a:t>2007/12/12</a:t>
                      </a:r>
                      <a:endParaRPr lang="en-US" altLang="en-US" sz="18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800">
                          <a:solidFill>
                            <a:srgbClr val="000000"/>
                          </a:solidFill>
                          <a:latin typeface="宋体" panose="02010600030101010101" pitchFamily="2" charset="-122"/>
                        </a:rPr>
                        <a:t>8.183676583</a:t>
                      </a:r>
                      <a:endParaRPr lang="en-US" altLang="en-US" sz="18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3"/>
                  </a:ext>
                </a:extLst>
              </a:tr>
              <a:tr h="332740">
                <a:tc>
                  <a:txBody>
                    <a:bodyPr/>
                    <a:lstStyle/>
                    <a:p>
                      <a:pPr algn="l">
                        <a:buNone/>
                      </a:pPr>
                      <a:r>
                        <a:rPr lang="en-US" sz="1800">
                          <a:solidFill>
                            <a:srgbClr val="000000"/>
                          </a:solidFill>
                          <a:latin typeface="宋体" panose="02010600030101010101" pitchFamily="2" charset="-122"/>
                        </a:rPr>
                        <a:t>2007/12/13</a:t>
                      </a:r>
                      <a:endParaRPr lang="en-US" altLang="en-US" sz="18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800">
                          <a:solidFill>
                            <a:srgbClr val="000000"/>
                          </a:solidFill>
                          <a:latin typeface="宋体" panose="02010600030101010101" pitchFamily="2" charset="-122"/>
                        </a:rPr>
                        <a:t>8.072467369</a:t>
                      </a:r>
                      <a:endParaRPr lang="en-US" altLang="en-US" sz="18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4"/>
                  </a:ext>
                </a:extLst>
              </a:tr>
              <a:tr h="332740">
                <a:tc>
                  <a:txBody>
                    <a:bodyPr/>
                    <a:lstStyle/>
                    <a:p>
                      <a:pPr algn="l">
                        <a:buNone/>
                      </a:pPr>
                      <a:r>
                        <a:rPr lang="en-US" sz="1800">
                          <a:solidFill>
                            <a:srgbClr val="000000"/>
                          </a:solidFill>
                          <a:latin typeface="宋体" panose="02010600030101010101" pitchFamily="2" charset="-122"/>
                        </a:rPr>
                        <a:t>2007/12/14</a:t>
                      </a:r>
                      <a:endParaRPr lang="en-US" altLang="en-US" sz="18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800">
                          <a:solidFill>
                            <a:srgbClr val="000000"/>
                          </a:solidFill>
                          <a:latin typeface="宋体" panose="02010600030101010101" pitchFamily="2" charset="-122"/>
                        </a:rPr>
                        <a:t>7.893572074</a:t>
                      </a:r>
                      <a:endParaRPr lang="en-US" altLang="en-US" sz="18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5"/>
                  </a:ext>
                </a:extLst>
              </a:tr>
              <a:tr h="332740">
                <a:tc>
                  <a:txBody>
                    <a:bodyPr/>
                    <a:lstStyle/>
                    <a:p>
                      <a:pPr algn="l">
                        <a:buNone/>
                      </a:pPr>
                      <a:r>
                        <a:rPr lang="en-US" sz="1800">
                          <a:solidFill>
                            <a:srgbClr val="000000"/>
                          </a:solidFill>
                          <a:latin typeface="宋体" panose="02010600030101010101" pitchFamily="2" charset="-122"/>
                        </a:rPr>
                        <a:t>2007/12/15</a:t>
                      </a:r>
                      <a:endParaRPr lang="en-US" altLang="en-US" sz="18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800">
                          <a:solidFill>
                            <a:srgbClr val="000000"/>
                          </a:solidFill>
                          <a:latin typeface="宋体" panose="02010600030101010101" pitchFamily="2" charset="-122"/>
                        </a:rPr>
                        <a:t>7.783640596</a:t>
                      </a:r>
                      <a:endParaRPr lang="en-US" altLang="en-US" sz="18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6"/>
                  </a:ext>
                </a:extLst>
              </a:tr>
              <a:tr h="332740">
                <a:tc>
                  <a:txBody>
                    <a:bodyPr/>
                    <a:lstStyle/>
                    <a:p>
                      <a:pPr algn="l">
                        <a:buNone/>
                      </a:pPr>
                      <a:r>
                        <a:rPr lang="en-US" sz="1800">
                          <a:solidFill>
                            <a:srgbClr val="000000"/>
                          </a:solidFill>
                          <a:latin typeface="宋体" panose="02010600030101010101" pitchFamily="2" charset="-122"/>
                        </a:rPr>
                        <a:t>2007/12/16</a:t>
                      </a:r>
                      <a:endParaRPr lang="en-US" altLang="en-US" sz="18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800">
                          <a:solidFill>
                            <a:srgbClr val="000000"/>
                          </a:solidFill>
                          <a:latin typeface="宋体" panose="02010600030101010101" pitchFamily="2" charset="-122"/>
                        </a:rPr>
                        <a:t>8.414052432</a:t>
                      </a:r>
                      <a:endParaRPr lang="en-US" altLang="en-US" sz="18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7"/>
                  </a:ext>
                </a:extLst>
              </a:tr>
              <a:tr h="332740">
                <a:tc>
                  <a:txBody>
                    <a:bodyPr/>
                    <a:lstStyle/>
                    <a:p>
                      <a:pPr algn="l">
                        <a:buNone/>
                      </a:pPr>
                      <a:r>
                        <a:rPr lang="en-US" altLang="zh-CN" sz="1800">
                          <a:solidFill>
                            <a:srgbClr val="000000"/>
                          </a:solidFill>
                          <a:latin typeface="宋体" panose="02010600030101010101" pitchFamily="2" charset="-122"/>
                          <a:ea typeface="宋体" panose="02010600030101010101" pitchFamily="2" charset="-122"/>
                        </a:rPr>
                        <a:t>……</a:t>
                      </a: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altLang="en-US" sz="1800">
                          <a:solidFill>
                            <a:srgbClr val="000000"/>
                          </a:solidFill>
                          <a:latin typeface="宋体" panose="02010600030101010101" pitchFamily="2" charset="-122"/>
                        </a:rPr>
                        <a:t>……</a:t>
                      </a: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8"/>
                  </a:ext>
                </a:extLst>
              </a:tr>
              <a:tr h="332740">
                <a:tc>
                  <a:txBody>
                    <a:bodyPr/>
                    <a:lstStyle/>
                    <a:p>
                      <a:pPr algn="l">
                        <a:buNone/>
                      </a:pPr>
                      <a:r>
                        <a:rPr lang="en-US" sz="1800">
                          <a:solidFill>
                            <a:srgbClr val="000000"/>
                          </a:solidFill>
                          <a:latin typeface="宋体" panose="02010600030101010101" pitchFamily="2" charset="-122"/>
                        </a:rPr>
                        <a:t>2016/1/17</a:t>
                      </a:r>
                      <a:endParaRPr lang="en-US" altLang="en-US" sz="18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800">
                          <a:solidFill>
                            <a:srgbClr val="000000"/>
                          </a:solidFill>
                          <a:latin typeface="宋体" panose="02010600030101010101" pitchFamily="2" charset="-122"/>
                        </a:rPr>
                        <a:t>9.273878393</a:t>
                      </a:r>
                      <a:endParaRPr lang="en-US" altLang="en-US" sz="18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9"/>
                  </a:ext>
                </a:extLst>
              </a:tr>
              <a:tr h="332740">
                <a:tc>
                  <a:txBody>
                    <a:bodyPr/>
                    <a:lstStyle/>
                    <a:p>
                      <a:pPr algn="l">
                        <a:buNone/>
                      </a:pPr>
                      <a:r>
                        <a:rPr lang="en-US" sz="1800">
                          <a:solidFill>
                            <a:srgbClr val="000000"/>
                          </a:solidFill>
                          <a:latin typeface="宋体" panose="02010600030101010101" pitchFamily="2" charset="-122"/>
                        </a:rPr>
                        <a:t>2016/1/18</a:t>
                      </a:r>
                      <a:endParaRPr lang="en-US" altLang="en-US" sz="18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800">
                          <a:solidFill>
                            <a:srgbClr val="000000"/>
                          </a:solidFill>
                          <a:latin typeface="宋体" panose="02010600030101010101" pitchFamily="2" charset="-122"/>
                        </a:rPr>
                        <a:t>10.33377535</a:t>
                      </a:r>
                      <a:endParaRPr lang="en-US" altLang="en-US" sz="18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10"/>
                  </a:ext>
                </a:extLst>
              </a:tr>
              <a:tr h="332740">
                <a:tc>
                  <a:txBody>
                    <a:bodyPr/>
                    <a:lstStyle/>
                    <a:p>
                      <a:pPr algn="l">
                        <a:buNone/>
                      </a:pPr>
                      <a:r>
                        <a:rPr lang="en-US" sz="1800">
                          <a:solidFill>
                            <a:srgbClr val="000000"/>
                          </a:solidFill>
                          <a:latin typeface="宋体" panose="02010600030101010101" pitchFamily="2" charset="-122"/>
                        </a:rPr>
                        <a:t>2016/1/19</a:t>
                      </a:r>
                      <a:endParaRPr lang="en-US" altLang="en-US" sz="18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800">
                          <a:solidFill>
                            <a:srgbClr val="000000"/>
                          </a:solidFill>
                          <a:latin typeface="宋体" panose="02010600030101010101" pitchFamily="2" charset="-122"/>
                        </a:rPr>
                        <a:t>9.125871215</a:t>
                      </a:r>
                      <a:endParaRPr lang="en-US" altLang="en-US" sz="18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11"/>
                  </a:ext>
                </a:extLst>
              </a:tr>
              <a:tr h="332740">
                <a:tc>
                  <a:txBody>
                    <a:bodyPr/>
                    <a:lstStyle/>
                    <a:p>
                      <a:pPr algn="l">
                        <a:buNone/>
                      </a:pPr>
                      <a:r>
                        <a:rPr lang="en-US" sz="1800">
                          <a:solidFill>
                            <a:srgbClr val="000000"/>
                          </a:solidFill>
                          <a:latin typeface="宋体" panose="02010600030101010101" pitchFamily="2" charset="-122"/>
                        </a:rPr>
                        <a:t>2016/1/20</a:t>
                      </a:r>
                      <a:endParaRPr lang="en-US" altLang="en-US" sz="18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800" dirty="0">
                          <a:solidFill>
                            <a:srgbClr val="000000"/>
                          </a:solidFill>
                          <a:latin typeface="宋体" panose="02010600030101010101" pitchFamily="2" charset="-122"/>
                        </a:rPr>
                        <a:t>8.891374009</a:t>
                      </a:r>
                      <a:endParaRPr lang="en-US" altLang="en-US" sz="1800" dirty="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12"/>
                  </a:ext>
                </a:extLst>
              </a:tr>
            </a:tbl>
          </a:graphicData>
        </a:graphic>
      </p:graphicFrame>
    </p:spTree>
    <p:custDataLst>
      <p:tags r:id="rId1"/>
    </p:custData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Project A</a:t>
            </a:r>
            <a:r>
              <a:rPr lang="zh-CN" altLang="en-US" dirty="0">
                <a:ea typeface="宋体" panose="02010600030101010101" pitchFamily="2" charset="-122"/>
                <a:sym typeface="+mn-ea"/>
              </a:rPr>
              <a:t>：页面访问流量预测</a:t>
            </a:r>
          </a:p>
        </p:txBody>
      </p:sp>
      <p:sp>
        <p:nvSpPr>
          <p:cNvPr id="131" name="Content Placeholder 2"/>
          <p:cNvSpPr txBox="1">
            <a:spLocks noGrp="1"/>
          </p:cNvSpPr>
          <p:nvPr/>
        </p:nvSpPr>
        <p:spPr>
          <a:xfrm>
            <a:off x="598805" y="1385570"/>
            <a:ext cx="587756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Prophet</a:t>
            </a:r>
            <a:r>
              <a:rPr lang="zh-CN" altLang="zh-CN" sz="1600" dirty="0">
                <a:ea typeface="宋体" panose="02010600030101010101" pitchFamily="2" charset="-122"/>
                <a:sym typeface="+mn-ea"/>
              </a:rPr>
              <a:t>工具使用：</a:t>
            </a:r>
            <a:endParaRPr sz="1600" dirty="0">
              <a:ea typeface="宋体" panose="02010600030101010101" pitchFamily="2" charset="-122"/>
              <a:sym typeface="+mn-ea"/>
            </a:endParaRPr>
          </a:p>
          <a:p>
            <a:pPr>
              <a:lnSpc>
                <a:spcPct val="150000"/>
              </a:lnSpc>
            </a:pPr>
            <a:r>
              <a:rPr lang="zh-CN" altLang="zh-CN" sz="1600" dirty="0">
                <a:ea typeface="宋体" panose="02010600030101010101" pitchFamily="2" charset="-122"/>
                <a:sym typeface="+mn-ea"/>
              </a:rPr>
              <a:t>make_future_dataframe方法，将未来的日期扩展指定的天数，得到一个数据框。默认情况下，做会自动包含历史数据的日期，因此也可以用来查看模型对于历史数据的拟合效果</a:t>
            </a:r>
          </a:p>
          <a:p>
            <a:pPr>
              <a:lnSpc>
                <a:spcPct val="150000"/>
              </a:lnSpc>
            </a:pPr>
            <a:r>
              <a:rPr lang="zh-CN" altLang="zh-CN" sz="1600" dirty="0">
                <a:ea typeface="宋体" panose="02010600030101010101" pitchFamily="2" charset="-122"/>
                <a:sym typeface="+mn-ea"/>
              </a:rPr>
              <a:t>predict 方法，对每一行future 日期得到预测值（yhat ）预测 forecast 创建的对象应当是新的</a:t>
            </a:r>
            <a:r>
              <a:rPr lang="en-US" altLang="zh-CN" sz="1600" dirty="0">
                <a:ea typeface="宋体" panose="02010600030101010101" pitchFamily="2" charset="-122"/>
                <a:sym typeface="+mn-ea"/>
              </a:rPr>
              <a:t>DataFrame</a:t>
            </a:r>
            <a:r>
              <a:rPr lang="zh-CN" altLang="zh-CN" sz="1600" dirty="0">
                <a:ea typeface="宋体" panose="02010600030101010101" pitchFamily="2" charset="-122"/>
                <a:sym typeface="+mn-ea"/>
              </a:rPr>
              <a:t>，其中包含一列预测值 yhat ，以及成分的分析和置信区间</a:t>
            </a:r>
          </a:p>
          <a:p>
            <a:pPr>
              <a:lnSpc>
                <a:spcPct val="150000"/>
              </a:lnSpc>
            </a:pPr>
            <a:r>
              <a:rPr lang="zh-CN" altLang="zh-CN" sz="1600" dirty="0">
                <a:ea typeface="宋体" panose="02010600030101010101" pitchFamily="2" charset="-122"/>
                <a:sym typeface="+mn-ea"/>
              </a:rPr>
              <a:t>plot_components方法，查看预测的成分分析</a:t>
            </a:r>
          </a:p>
          <a:p>
            <a:pPr>
              <a:lnSpc>
                <a:spcPct val="150000"/>
              </a:lnSpc>
            </a:pPr>
            <a:r>
              <a:rPr lang="zh-CN" altLang="zh-CN" sz="1600" dirty="0">
                <a:ea typeface="宋体" panose="02010600030101010101" pitchFamily="2" charset="-122"/>
                <a:sym typeface="+mn-ea"/>
              </a:rPr>
              <a:t>查看</a:t>
            </a:r>
            <a:r>
              <a:rPr lang="en-US" altLang="zh-CN" sz="1600" dirty="0">
                <a:ea typeface="宋体" panose="02010600030101010101" pitchFamily="2" charset="-122"/>
                <a:sym typeface="+mn-ea"/>
              </a:rPr>
              <a:t>forecast</a:t>
            </a:r>
            <a:r>
              <a:rPr lang="zh-CN" altLang="zh-CN" sz="1600" dirty="0">
                <a:ea typeface="宋体" panose="02010600030101010101" pitchFamily="2" charset="-122"/>
                <a:sym typeface="+mn-ea"/>
              </a:rPr>
              <a:t>都有哪些列：</a:t>
            </a:r>
            <a:r>
              <a:rPr lang="en-US" altLang="zh-CN" sz="1600" dirty="0">
                <a:ea typeface="宋体" panose="02010600030101010101" pitchFamily="2" charset="-122"/>
                <a:sym typeface="+mn-ea"/>
              </a:rPr>
              <a:t>print(</a:t>
            </a:r>
            <a:r>
              <a:rPr lang="zh-CN" altLang="zh-CN" sz="1600" dirty="0">
                <a:ea typeface="宋体" panose="02010600030101010101" pitchFamily="2" charset="-122"/>
                <a:sym typeface="+mn-ea"/>
              </a:rPr>
              <a:t>forecast.columns</a:t>
            </a:r>
            <a:r>
              <a:rPr lang="en-US" altLang="zh-CN" sz="1600" dirty="0">
                <a:ea typeface="宋体" panose="02010600030101010101" pitchFamily="2" charset="-122"/>
                <a:sym typeface="+mn-ea"/>
              </a:rPr>
              <a:t>)</a:t>
            </a:r>
          </a:p>
          <a:p>
            <a:pPr>
              <a:lnSpc>
                <a:spcPct val="150000"/>
              </a:lnSpc>
            </a:pPr>
            <a:endParaRPr lang="zh-CN" altLang="zh-CN" sz="1600" dirty="0">
              <a:ea typeface="宋体" panose="02010600030101010101" pitchFamily="2" charset="-122"/>
              <a:sym typeface="+mn-ea"/>
            </a:endParaRPr>
          </a:p>
          <a:p>
            <a:pPr>
              <a:lnSpc>
                <a:spcPct val="150000"/>
              </a:lnSpc>
            </a:pPr>
            <a:endParaRPr lang="zh-CN" altLang="zh-CN" sz="1600" dirty="0">
              <a:ea typeface="宋体" panose="02010600030101010101" pitchFamily="2" charset="-122"/>
              <a:sym typeface="+mn-ea"/>
            </a:endParaRPr>
          </a:p>
          <a:p>
            <a:pPr>
              <a:lnSpc>
                <a:spcPct val="150000"/>
              </a:lnSpc>
            </a:pPr>
            <a:endParaRPr lang="zh-CN" altLang="zh-CN" sz="1600" dirty="0">
              <a:ea typeface="宋体" panose="02010600030101010101" pitchFamily="2" charset="-122"/>
              <a:sym typeface="+mn-ea"/>
            </a:endParaRPr>
          </a:p>
        </p:txBody>
      </p:sp>
      <p:sp>
        <p:nvSpPr>
          <p:cNvPr id="2" name="Content Placeholder 2"/>
          <p:cNvSpPr txBox="1">
            <a:spLocks noGrp="1"/>
          </p:cNvSpPr>
          <p:nvPr/>
        </p:nvSpPr>
        <p:spPr>
          <a:xfrm>
            <a:off x="6675755" y="1254760"/>
            <a:ext cx="546544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zh-CN" sz="1600" dirty="0">
                <a:ea typeface="宋体" panose="02010600030101010101" pitchFamily="2" charset="-122"/>
                <a:sym typeface="+mn-ea"/>
              </a:rPr>
              <a:t>成分分析的绘制：</a:t>
            </a:r>
          </a:p>
          <a:p>
            <a:pPr>
              <a:lnSpc>
                <a:spcPct val="150000"/>
              </a:lnSpc>
            </a:pPr>
            <a:r>
              <a:rPr lang="zh-CN" altLang="zh-CN" sz="1600" dirty="0">
                <a:ea typeface="宋体" panose="02010600030101010101" pitchFamily="2" charset="-122"/>
                <a:sym typeface="+mn-ea"/>
              </a:rPr>
              <a:t>trend趋势，来自trend字段</a:t>
            </a:r>
          </a:p>
          <a:p>
            <a:pPr>
              <a:lnSpc>
                <a:spcPct val="150000"/>
              </a:lnSpc>
            </a:pPr>
            <a:r>
              <a:rPr lang="en-US" altLang="zh-CN" sz="1600" dirty="0">
                <a:ea typeface="宋体" panose="02010600030101010101" pitchFamily="2" charset="-122"/>
                <a:sym typeface="+mn-ea"/>
              </a:rPr>
              <a:t>yearly</a:t>
            </a:r>
            <a:r>
              <a:rPr lang="zh-CN" altLang="zh-CN" sz="1600" dirty="0">
                <a:ea typeface="宋体" panose="02010600030101010101" pitchFamily="2" charset="-122"/>
                <a:sym typeface="+mn-ea"/>
              </a:rPr>
              <a:t>趋势，来自</a:t>
            </a:r>
            <a:r>
              <a:rPr lang="en-US" altLang="zh-CN" sz="1600" dirty="0">
                <a:ea typeface="宋体" panose="02010600030101010101" pitchFamily="2" charset="-122"/>
                <a:sym typeface="+mn-ea"/>
              </a:rPr>
              <a:t>yearly</a:t>
            </a:r>
            <a:r>
              <a:rPr lang="zh-CN" altLang="zh-CN" sz="1600" dirty="0">
                <a:ea typeface="宋体" panose="02010600030101010101" pitchFamily="2" charset="-122"/>
                <a:sym typeface="+mn-ea"/>
              </a:rPr>
              <a:t>字段</a:t>
            </a:r>
          </a:p>
          <a:p>
            <a:pPr>
              <a:lnSpc>
                <a:spcPct val="150000"/>
              </a:lnSpc>
            </a:pPr>
            <a:r>
              <a:rPr lang="zh-CN" altLang="zh-CN" sz="1600" dirty="0">
                <a:ea typeface="宋体" panose="02010600030101010101" pitchFamily="2" charset="-122"/>
                <a:sym typeface="+mn-ea"/>
              </a:rPr>
              <a:t>weekly趋势，来自</a:t>
            </a:r>
            <a:r>
              <a:rPr lang="en-US" altLang="zh-CN" sz="1600" dirty="0">
                <a:ea typeface="宋体" panose="02010600030101010101" pitchFamily="2" charset="-122"/>
                <a:sym typeface="+mn-ea"/>
              </a:rPr>
              <a:t>weekly</a:t>
            </a:r>
            <a:r>
              <a:rPr lang="zh-CN" altLang="zh-CN" sz="1600" dirty="0">
                <a:ea typeface="宋体" panose="02010600030101010101" pitchFamily="2" charset="-122"/>
                <a:sym typeface="+mn-ea"/>
              </a:rPr>
              <a:t>字段</a:t>
            </a:r>
          </a:p>
          <a:p>
            <a:pPr marL="0" indent="0">
              <a:lnSpc>
                <a:spcPct val="150000"/>
              </a:lnSpc>
              <a:buNone/>
            </a:pPr>
            <a:r>
              <a:rPr lang="zh-CN" altLang="zh-CN" sz="1600" dirty="0">
                <a:ea typeface="宋体" panose="02010600030101010101" pitchFamily="2" charset="-122"/>
                <a:sym typeface="+mn-ea"/>
              </a:rPr>
              <a:t>因为是加法模型，所以：</a:t>
            </a:r>
          </a:p>
          <a:p>
            <a:pPr marL="0" indent="0">
              <a:lnSpc>
                <a:spcPct val="150000"/>
              </a:lnSpc>
              <a:buNone/>
            </a:pPr>
            <a:r>
              <a:rPr lang="zh-CN" altLang="zh-CN" sz="1600" dirty="0">
                <a:ea typeface="宋体" panose="02010600030101010101" pitchFamily="2" charset="-122"/>
                <a:sym typeface="+mn-ea"/>
              </a:rPr>
              <a:t>forecast['additive_terms'] = forecast['weekly'] + forecast['yearly']</a:t>
            </a:r>
          </a:p>
          <a:p>
            <a:pPr marL="0" indent="0">
              <a:lnSpc>
                <a:spcPct val="150000"/>
              </a:lnSpc>
              <a:buNone/>
            </a:pPr>
            <a:r>
              <a:rPr lang="zh-CN" altLang="zh-CN" sz="1600" dirty="0">
                <a:ea typeface="宋体" panose="02010600030101010101" pitchFamily="2" charset="-122"/>
                <a:sym typeface="+mn-ea"/>
              </a:rPr>
              <a:t>forecast['yhat']  = forecast['trend'] +  forecast['additive_terms'] </a:t>
            </a:r>
          </a:p>
          <a:p>
            <a:pPr marL="0" indent="0">
              <a:lnSpc>
                <a:spcPct val="150000"/>
              </a:lnSpc>
              <a:buNone/>
            </a:pPr>
            <a:r>
              <a:rPr lang="zh-CN" altLang="zh-CN" sz="1600" dirty="0">
                <a:ea typeface="宋体" panose="02010600030101010101" pitchFamily="2" charset="-122"/>
                <a:sym typeface="+mn-ea"/>
              </a:rPr>
              <a:t>forecast['yhat']  = forecast['trend'] +forecast['weekly'] + forecast['yearly']</a:t>
            </a:r>
          </a:p>
          <a:p>
            <a:pPr marL="0" indent="0">
              <a:lnSpc>
                <a:spcPct val="150000"/>
              </a:lnSpc>
              <a:buNone/>
            </a:pPr>
            <a:r>
              <a:rPr lang="zh-CN" altLang="zh-CN" sz="1600" dirty="0">
                <a:ea typeface="宋体" panose="02010600030101010101" pitchFamily="2" charset="-122"/>
                <a:sym typeface="+mn-ea"/>
              </a:rPr>
              <a:t>如果有节假日因素，那么</a:t>
            </a:r>
          </a:p>
          <a:p>
            <a:pPr marL="0" indent="0">
              <a:lnSpc>
                <a:spcPct val="150000"/>
              </a:lnSpc>
              <a:buNone/>
            </a:pPr>
            <a:r>
              <a:rPr lang="zh-CN" altLang="zh-CN" sz="1600" dirty="0">
                <a:ea typeface="宋体" panose="02010600030101010101" pitchFamily="2" charset="-122"/>
                <a:sym typeface="+mn-ea"/>
              </a:rPr>
              <a:t>forecast['yhat']  = forecast['trend'] +forecast['weekly'] + forecast['yearly'] + forecast['holidays']</a:t>
            </a:r>
          </a:p>
        </p:txBody>
      </p:sp>
    </p:spTree>
    <p:custDataLst>
      <p:tags r:id="rId1"/>
    </p:custData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Project A</a:t>
            </a:r>
            <a:r>
              <a:rPr lang="zh-CN" altLang="en-US" dirty="0">
                <a:ea typeface="宋体" panose="02010600030101010101" pitchFamily="2" charset="-122"/>
                <a:sym typeface="+mn-ea"/>
              </a:rPr>
              <a:t>：页面访问流量预测</a:t>
            </a:r>
          </a:p>
        </p:txBody>
      </p:sp>
      <p:sp>
        <p:nvSpPr>
          <p:cNvPr id="131" name="Content Placeholder 2"/>
          <p:cNvSpPr txBox="1">
            <a:spLocks noGrp="1"/>
          </p:cNvSpPr>
          <p:nvPr/>
        </p:nvSpPr>
        <p:spPr>
          <a:xfrm>
            <a:off x="598805" y="1385570"/>
            <a:ext cx="587756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zh-CN" altLang="zh-CN" sz="1600" dirty="0">
                <a:ea typeface="宋体" panose="02010600030101010101" pitchFamily="2" charset="-122"/>
                <a:sym typeface="+mn-ea"/>
              </a:rPr>
              <a:t>查看forecast.tail()</a:t>
            </a:r>
          </a:p>
          <a:p>
            <a:pPr marL="0" indent="0">
              <a:lnSpc>
                <a:spcPct val="150000"/>
              </a:lnSpc>
              <a:buNone/>
            </a:pPr>
            <a:r>
              <a:rPr lang="zh-CN" altLang="zh-CN" sz="1600" dirty="0">
                <a:ea typeface="宋体" panose="02010600030101010101" pitchFamily="2" charset="-122"/>
                <a:sym typeface="+mn-ea"/>
              </a:rPr>
              <a:t>会发现'multiplicative_terms', 'multiplicative_terms_lower', 'multiplicative_terms_upper'这3列为空，因为是加法模型</a:t>
            </a:r>
          </a:p>
          <a:p>
            <a:pPr>
              <a:lnSpc>
                <a:spcPct val="150000"/>
              </a:lnSpc>
            </a:pPr>
            <a:r>
              <a:rPr lang="zh-CN" altLang="zh-CN" sz="1600" dirty="0">
                <a:ea typeface="宋体" panose="02010600030101010101" pitchFamily="2" charset="-122"/>
                <a:sym typeface="+mn-ea"/>
              </a:rPr>
              <a:t>成分分析趋势解读</a:t>
            </a:r>
          </a:p>
          <a:p>
            <a:pPr marL="0" indent="0">
              <a:lnSpc>
                <a:spcPct val="150000"/>
              </a:lnSpc>
              <a:buNone/>
            </a:pPr>
            <a:r>
              <a:rPr lang="zh-CN" altLang="zh-CN" sz="1600" dirty="0">
                <a:ea typeface="宋体" panose="02010600030101010101" pitchFamily="2" charset="-122"/>
                <a:sym typeface="+mn-ea"/>
              </a:rPr>
              <a:t>weekly中的Monday为0.0</a:t>
            </a:r>
            <a:r>
              <a:rPr lang="en-US" altLang="zh-CN" sz="1600" dirty="0">
                <a:ea typeface="宋体" panose="02010600030101010101" pitchFamily="2" charset="-122"/>
                <a:sym typeface="+mn-ea"/>
              </a:rPr>
              <a:t>35</a:t>
            </a:r>
            <a:r>
              <a:rPr lang="zh-CN" altLang="zh-CN" sz="1600" dirty="0">
                <a:ea typeface="宋体" panose="02010600030101010101" pitchFamily="2" charset="-122"/>
                <a:sym typeface="+mn-ea"/>
              </a:rPr>
              <a:t>的意思就是，在trend的基础上，加0.0</a:t>
            </a:r>
            <a:r>
              <a:rPr lang="en-US" altLang="zh-CN" sz="1600" dirty="0">
                <a:ea typeface="宋体" panose="02010600030101010101" pitchFamily="2" charset="-122"/>
                <a:sym typeface="+mn-ea"/>
              </a:rPr>
              <a:t>35</a:t>
            </a:r>
            <a:endParaRPr lang="zh-CN" altLang="zh-CN" sz="1600" dirty="0">
              <a:ea typeface="宋体" panose="02010600030101010101" pitchFamily="2" charset="-122"/>
              <a:sym typeface="+mn-ea"/>
            </a:endParaRPr>
          </a:p>
          <a:p>
            <a:pPr marL="0" indent="0">
              <a:lnSpc>
                <a:spcPct val="150000"/>
              </a:lnSpc>
              <a:buNone/>
            </a:pPr>
            <a:r>
              <a:rPr lang="zh-CN" altLang="zh-CN" sz="1600" dirty="0">
                <a:ea typeface="宋体" panose="02010600030101010101" pitchFamily="2" charset="-122"/>
                <a:sym typeface="+mn-ea"/>
              </a:rPr>
              <a:t>Saturday为-0.3的意思就是，在trend的基础上，减0.3</a:t>
            </a:r>
          </a:p>
          <a:p>
            <a:pPr marL="0" indent="0">
              <a:lnSpc>
                <a:spcPct val="150000"/>
              </a:lnSpc>
              <a:buNone/>
            </a:pPr>
            <a:r>
              <a:rPr lang="zh-CN" altLang="zh-CN" sz="1600" dirty="0">
                <a:ea typeface="宋体" panose="02010600030101010101" pitchFamily="2" charset="-122"/>
                <a:sym typeface="+mn-ea"/>
              </a:rPr>
              <a:t>因此，</a:t>
            </a:r>
            <a:r>
              <a:rPr lang="en-US" altLang="zh-CN" sz="1600" dirty="0">
                <a:ea typeface="宋体" panose="02010600030101010101" pitchFamily="2" charset="-122"/>
                <a:sym typeface="+mn-ea"/>
              </a:rPr>
              <a:t>weekly</a:t>
            </a:r>
            <a:r>
              <a:rPr lang="zh-CN" altLang="zh-CN" sz="1600" dirty="0">
                <a:ea typeface="宋体" panose="02010600030101010101" pitchFamily="2" charset="-122"/>
                <a:sym typeface="+mn-ea"/>
              </a:rPr>
              <a:t>这条线的高低反应了销量的趋势</a:t>
            </a:r>
          </a:p>
          <a:p>
            <a:pPr marL="0" indent="0">
              <a:lnSpc>
                <a:spcPct val="150000"/>
              </a:lnSpc>
              <a:buNone/>
            </a:pPr>
            <a:r>
              <a:rPr lang="en-US" altLang="zh-CN" sz="1600" dirty="0">
                <a:solidFill>
                  <a:srgbClr val="FF0000"/>
                </a:solidFill>
                <a:ea typeface="宋体" panose="02010600030101010101" pitchFamily="2" charset="-122"/>
                <a:sym typeface="+mn-ea"/>
              </a:rPr>
              <a:t>Thinking</a:t>
            </a:r>
            <a:r>
              <a:rPr lang="zh-CN" altLang="zh-CN" sz="1600" dirty="0">
                <a:solidFill>
                  <a:srgbClr val="FF0000"/>
                </a:solidFill>
                <a:ea typeface="宋体" panose="02010600030101010101" pitchFamily="2" charset="-122"/>
                <a:sym typeface="+mn-ea"/>
              </a:rPr>
              <a:t>：一年这种哪个月份，销量最高？</a:t>
            </a:r>
            <a:endParaRPr lang="zh-CN" altLang="zh-CN" sz="1600" dirty="0">
              <a:ea typeface="宋体" panose="02010600030101010101" pitchFamily="2" charset="-122"/>
              <a:sym typeface="+mn-ea"/>
            </a:endParaRPr>
          </a:p>
          <a:p>
            <a:pPr marL="0" indent="0">
              <a:lnSpc>
                <a:spcPct val="150000"/>
              </a:lnSpc>
              <a:buNone/>
            </a:pPr>
            <a:endParaRPr lang="zh-CN" altLang="zh-CN" sz="1600" dirty="0">
              <a:ea typeface="宋体" panose="02010600030101010101" pitchFamily="2" charset="-122"/>
              <a:sym typeface="+mn-ea"/>
            </a:endParaRPr>
          </a:p>
          <a:p>
            <a:pPr>
              <a:lnSpc>
                <a:spcPct val="150000"/>
              </a:lnSpc>
            </a:pPr>
            <a:endParaRPr lang="zh-CN" altLang="zh-CN" sz="1600" dirty="0">
              <a:ea typeface="宋体" panose="02010600030101010101" pitchFamily="2" charset="-122"/>
              <a:sym typeface="+mn-ea"/>
            </a:endParaRPr>
          </a:p>
          <a:p>
            <a:pPr>
              <a:lnSpc>
                <a:spcPct val="150000"/>
              </a:lnSpc>
            </a:pPr>
            <a:endParaRPr lang="zh-CN" altLang="zh-CN" sz="1600" dirty="0">
              <a:ea typeface="宋体" panose="02010600030101010101" pitchFamily="2" charset="-122"/>
              <a:sym typeface="+mn-ea"/>
            </a:endParaRPr>
          </a:p>
        </p:txBody>
      </p:sp>
      <p:pic>
        <p:nvPicPr>
          <p:cNvPr id="3" name="图片 2"/>
          <p:cNvPicPr>
            <a:picLocks noChangeAspect="1"/>
          </p:cNvPicPr>
          <p:nvPr/>
        </p:nvPicPr>
        <p:blipFill>
          <a:blip r:embed="rId4"/>
          <a:stretch>
            <a:fillRect/>
          </a:stretch>
        </p:blipFill>
        <p:spPr>
          <a:xfrm>
            <a:off x="6650990" y="1244600"/>
            <a:ext cx="5320665" cy="5413375"/>
          </a:xfrm>
          <a:prstGeom prst="rect">
            <a:avLst/>
          </a:prstGeom>
        </p:spPr>
      </p:pic>
    </p:spTree>
    <p:custDataLst>
      <p:tags r:id="rId1"/>
    </p:custData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Project A</a:t>
            </a:r>
            <a:r>
              <a:rPr lang="zh-CN" altLang="en-US" dirty="0">
                <a:ea typeface="宋体" panose="02010600030101010101" pitchFamily="2" charset="-122"/>
                <a:sym typeface="+mn-ea"/>
              </a:rPr>
              <a:t>：页面访问流量预测</a:t>
            </a:r>
          </a:p>
        </p:txBody>
      </p:sp>
      <p:sp>
        <p:nvSpPr>
          <p:cNvPr id="131" name="Content Placeholder 2"/>
          <p:cNvSpPr txBox="1">
            <a:spLocks noGrp="1"/>
          </p:cNvSpPr>
          <p:nvPr/>
        </p:nvSpPr>
        <p:spPr>
          <a:xfrm>
            <a:off x="598805" y="1385570"/>
            <a:ext cx="587756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zh-CN" altLang="zh-CN" sz="1600" dirty="0">
                <a:ea typeface="宋体" panose="02010600030101010101" pitchFamily="2" charset="-122"/>
                <a:sym typeface="+mn-ea"/>
              </a:rPr>
              <a:t>预测饱和增长</a:t>
            </a:r>
          </a:p>
          <a:p>
            <a:pPr marL="0" indent="0">
              <a:lnSpc>
                <a:spcPct val="150000"/>
              </a:lnSpc>
              <a:buNone/>
            </a:pPr>
            <a:r>
              <a:rPr lang="zh-CN" altLang="zh-CN" sz="1600" dirty="0">
                <a:ea typeface="宋体" panose="02010600030101010101" pitchFamily="2" charset="-122"/>
                <a:sym typeface="+mn-ea"/>
              </a:rPr>
              <a:t>Prophet在预测增长情况时，会存达到极值，比如总人口数等，这里称为承载能力（carrying capacity），这时上限就是趋于饱和</a:t>
            </a:r>
          </a:p>
          <a:p>
            <a:pPr marL="0" indent="0">
              <a:lnSpc>
                <a:spcPct val="150000"/>
              </a:lnSpc>
              <a:buNone/>
            </a:pPr>
            <a:r>
              <a:rPr lang="zh-CN" altLang="zh-CN" sz="1600" dirty="0">
                <a:ea typeface="宋体" panose="02010600030101010101" pitchFamily="2" charset="-122"/>
                <a:sym typeface="+mn-ea"/>
              </a:rPr>
              <a:t>新建一列 cap 来指定承载能力的大小，通常情况下这个值应当通过市场规模的数据或专业知识来决定，比如</a:t>
            </a:r>
          </a:p>
          <a:p>
            <a:pPr marL="0" indent="0">
              <a:lnSpc>
                <a:spcPct val="150000"/>
              </a:lnSpc>
              <a:buNone/>
            </a:pPr>
            <a:r>
              <a:rPr lang="zh-CN" altLang="zh-CN" sz="1600" dirty="0">
                <a:ea typeface="宋体" panose="02010600030101010101" pitchFamily="2" charset="-122"/>
                <a:sym typeface="+mn-ea"/>
              </a:rPr>
              <a:t>df['cap'] = 8.5</a:t>
            </a:r>
          </a:p>
          <a:p>
            <a:pPr marL="0" indent="0">
              <a:lnSpc>
                <a:spcPct val="150000"/>
              </a:lnSpc>
              <a:buNone/>
            </a:pPr>
            <a:r>
              <a:rPr lang="zh-CN" altLang="zh-CN" sz="1600" dirty="0">
                <a:ea typeface="宋体" panose="02010600030101010101" pitchFamily="2" charset="-122"/>
                <a:sym typeface="+mn-ea"/>
              </a:rPr>
              <a:t>注意：</a:t>
            </a:r>
            <a:r>
              <a:rPr lang="en-US" altLang="zh-CN" sz="1600" dirty="0">
                <a:ea typeface="宋体" panose="02010600030101010101" pitchFamily="2" charset="-122"/>
                <a:sym typeface="+mn-ea"/>
              </a:rPr>
              <a:t>DataFrame</a:t>
            </a:r>
            <a:r>
              <a:rPr lang="zh-CN" altLang="zh-CN" sz="1600" dirty="0">
                <a:ea typeface="宋体" panose="02010600030101010101" pitchFamily="2" charset="-122"/>
                <a:sym typeface="+mn-ea"/>
              </a:rPr>
              <a:t>每行都必须指定 cap值，但不一定是恒定值，如果市场规模在不断地增长，那么 cap 也可以是不断增长的序列</a:t>
            </a:r>
          </a:p>
          <a:p>
            <a:pPr>
              <a:lnSpc>
                <a:spcPct val="150000"/>
              </a:lnSpc>
            </a:pPr>
            <a:r>
              <a:rPr lang="zh-CN" altLang="zh-CN" sz="1600" dirty="0">
                <a:ea typeface="宋体" panose="02010600030101010101" pitchFamily="2" charset="-122"/>
                <a:sym typeface="+mn-ea"/>
              </a:rPr>
              <a:t>预测饱和减少（市场的最低</a:t>
            </a:r>
            <a:r>
              <a:rPr lang="en-US" altLang="zh-CN" sz="1600" dirty="0">
                <a:ea typeface="宋体" panose="02010600030101010101" pitchFamily="2" charset="-122"/>
                <a:sym typeface="+mn-ea"/>
              </a:rPr>
              <a:t>floor</a:t>
            </a:r>
            <a:r>
              <a:rPr lang="zh-CN" altLang="zh-CN" sz="1600" dirty="0">
                <a:ea typeface="宋体" panose="02010600030101010101" pitchFamily="2" charset="-122"/>
                <a:sym typeface="+mn-ea"/>
              </a:rPr>
              <a:t>）</a:t>
            </a:r>
          </a:p>
          <a:p>
            <a:pPr marL="0" indent="0">
              <a:lnSpc>
                <a:spcPct val="150000"/>
              </a:lnSpc>
              <a:buNone/>
            </a:pPr>
            <a:r>
              <a:rPr lang="zh-CN" altLang="zh-CN" sz="1600" dirty="0">
                <a:ea typeface="宋体" panose="02010600030101010101" pitchFamily="2" charset="-122"/>
                <a:sym typeface="+mn-ea"/>
              </a:rPr>
              <a:t>logistic增长模型还可以处理饱和最小值，方法与指定最大值的列的方式相同</a:t>
            </a:r>
          </a:p>
          <a:p>
            <a:pPr marL="0" indent="0">
              <a:lnSpc>
                <a:spcPct val="150000"/>
              </a:lnSpc>
              <a:buNone/>
            </a:pPr>
            <a:endParaRPr lang="zh-CN" altLang="zh-CN" sz="1600" dirty="0">
              <a:ea typeface="宋体" panose="02010600030101010101" pitchFamily="2" charset="-122"/>
              <a:sym typeface="+mn-ea"/>
            </a:endParaRPr>
          </a:p>
          <a:p>
            <a:pPr marL="0" indent="0">
              <a:lnSpc>
                <a:spcPct val="150000"/>
              </a:lnSpc>
              <a:buNone/>
            </a:pPr>
            <a:endParaRPr lang="zh-CN" altLang="zh-CN" sz="1600" dirty="0">
              <a:ea typeface="宋体" panose="02010600030101010101" pitchFamily="2" charset="-122"/>
              <a:sym typeface="+mn-ea"/>
            </a:endParaRPr>
          </a:p>
        </p:txBody>
      </p:sp>
      <p:pic>
        <p:nvPicPr>
          <p:cNvPr id="2" name="图片 1"/>
          <p:cNvPicPr>
            <a:picLocks noChangeAspect="1"/>
          </p:cNvPicPr>
          <p:nvPr/>
        </p:nvPicPr>
        <p:blipFill>
          <a:blip r:embed="rId4"/>
          <a:stretch>
            <a:fillRect/>
          </a:stretch>
        </p:blipFill>
        <p:spPr>
          <a:xfrm>
            <a:off x="6476365" y="1562735"/>
            <a:ext cx="5633085" cy="3292475"/>
          </a:xfrm>
          <a:prstGeom prst="rect">
            <a:avLst/>
          </a:prstGeom>
        </p:spPr>
      </p:pic>
    </p:spTree>
    <p:custDataLst>
      <p:tags r:id="rId1"/>
    </p:custData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Project A</a:t>
            </a:r>
            <a:r>
              <a:rPr lang="zh-CN" altLang="en-US" dirty="0">
                <a:ea typeface="宋体" panose="02010600030101010101" pitchFamily="2" charset="-122"/>
                <a:sym typeface="+mn-ea"/>
              </a:rPr>
              <a:t>：页面访问流量预测</a:t>
            </a:r>
          </a:p>
        </p:txBody>
      </p:sp>
      <p:sp>
        <p:nvSpPr>
          <p:cNvPr id="131" name="Content Placeholder 2"/>
          <p:cNvSpPr txBox="1">
            <a:spLocks noGrp="1"/>
          </p:cNvSpPr>
          <p:nvPr/>
        </p:nvSpPr>
        <p:spPr>
          <a:xfrm>
            <a:off x="598805" y="1385570"/>
            <a:ext cx="503809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zh-CN" altLang="zh-CN" sz="1600" dirty="0">
                <a:ea typeface="宋体" panose="02010600030101010101" pitchFamily="2" charset="-122"/>
                <a:sym typeface="+mn-ea"/>
              </a:rPr>
              <a:t>趋势突变点</a:t>
            </a:r>
          </a:p>
          <a:p>
            <a:pPr marL="0" indent="0">
              <a:lnSpc>
                <a:spcPct val="150000"/>
              </a:lnSpc>
              <a:buNone/>
            </a:pPr>
            <a:r>
              <a:rPr lang="zh-CN" altLang="zh-CN" sz="1600" dirty="0">
                <a:ea typeface="宋体" panose="02010600030101010101" pitchFamily="2" charset="-122"/>
                <a:sym typeface="+mn-ea"/>
              </a:rPr>
              <a:t>真实的时间序列数据往往存在一些突变点</a:t>
            </a:r>
          </a:p>
          <a:p>
            <a:pPr marL="0" indent="0">
              <a:lnSpc>
                <a:spcPct val="150000"/>
              </a:lnSpc>
              <a:buNone/>
            </a:pPr>
            <a:r>
              <a:rPr lang="zh-CN" altLang="zh-CN" sz="1600" dirty="0">
                <a:ea typeface="宋体" panose="02010600030101010101" pitchFamily="2" charset="-122"/>
                <a:sym typeface="+mn-ea"/>
              </a:rPr>
              <a:t>Prophet 将自动监测到这些点，并对趋势做适当地调整</a:t>
            </a:r>
          </a:p>
          <a:p>
            <a:pPr marL="0" indent="0">
              <a:lnSpc>
                <a:spcPct val="150000"/>
              </a:lnSpc>
              <a:buNone/>
            </a:pPr>
            <a:r>
              <a:rPr lang="zh-CN" altLang="zh-CN" sz="1600" dirty="0">
                <a:ea typeface="宋体" panose="02010600030101010101" pitchFamily="2" charset="-122"/>
                <a:sym typeface="+mn-ea"/>
              </a:rPr>
              <a:t>默认下， Prophet 会识别出 25 个潜在的突变点（均匀分布在在前 80% 的时间序列数据中），绝大多数突变点并不会包含在建模过程中</a:t>
            </a:r>
          </a:p>
          <a:p>
            <a:pPr marL="0" indent="0">
              <a:lnSpc>
                <a:spcPct val="150000"/>
              </a:lnSpc>
              <a:buNone/>
            </a:pPr>
            <a:r>
              <a:rPr lang="en-US" altLang="zh-CN" sz="1600" dirty="0">
                <a:ea typeface="宋体" panose="02010600030101010101" pitchFamily="2" charset="-122"/>
                <a:sym typeface="+mn-ea"/>
              </a:rPr>
              <a:t># </a:t>
            </a:r>
            <a:r>
              <a:rPr lang="zh-CN" altLang="zh-CN" sz="1600" dirty="0">
                <a:ea typeface="宋体" panose="02010600030101010101" pitchFamily="2" charset="-122"/>
                <a:sym typeface="+mn-ea"/>
              </a:rPr>
              <a:t>显示突变点的位置</a:t>
            </a:r>
          </a:p>
          <a:p>
            <a:pPr marL="0" indent="0">
              <a:lnSpc>
                <a:spcPct val="150000"/>
              </a:lnSpc>
              <a:buNone/>
            </a:pPr>
            <a:r>
              <a:rPr lang="zh-CN" altLang="zh-CN" sz="1600" dirty="0">
                <a:ea typeface="宋体" panose="02010600030101010101" pitchFamily="2" charset="-122"/>
                <a:sym typeface="+mn-ea"/>
              </a:rPr>
              <a:t>from fbprophet.plot import add_changepoints_to_plot</a:t>
            </a:r>
          </a:p>
          <a:p>
            <a:pPr marL="0" indent="0">
              <a:lnSpc>
                <a:spcPct val="150000"/>
              </a:lnSpc>
              <a:buNone/>
            </a:pPr>
            <a:r>
              <a:rPr lang="zh-CN" altLang="zh-CN" sz="1600" dirty="0">
                <a:ea typeface="宋体" panose="02010600030101010101" pitchFamily="2" charset="-122"/>
                <a:sym typeface="+mn-ea"/>
              </a:rPr>
              <a:t>fig = m.plot(forecast)</a:t>
            </a:r>
          </a:p>
          <a:p>
            <a:pPr marL="0" indent="0">
              <a:lnSpc>
                <a:spcPct val="150000"/>
              </a:lnSpc>
              <a:buNone/>
            </a:pPr>
            <a:r>
              <a:rPr lang="zh-CN" altLang="zh-CN" sz="1600" dirty="0">
                <a:ea typeface="宋体" panose="02010600030101010101" pitchFamily="2" charset="-122"/>
                <a:sym typeface="+mn-ea"/>
              </a:rPr>
              <a:t>a = add_changepoints_to_plot(fig.gca(), m, forecast)</a:t>
            </a:r>
          </a:p>
          <a:p>
            <a:pPr marL="0" indent="0">
              <a:lnSpc>
                <a:spcPct val="150000"/>
              </a:lnSpc>
              <a:buNone/>
            </a:pPr>
            <a:endParaRPr lang="zh-CN" altLang="zh-CN" sz="1600" dirty="0">
              <a:ea typeface="宋体" panose="02010600030101010101" pitchFamily="2" charset="-122"/>
              <a:sym typeface="+mn-ea"/>
            </a:endParaRPr>
          </a:p>
          <a:p>
            <a:pPr marL="0" indent="0">
              <a:lnSpc>
                <a:spcPct val="150000"/>
              </a:lnSpc>
              <a:buNone/>
            </a:pPr>
            <a:endParaRPr lang="zh-CN" altLang="zh-CN" sz="1600" dirty="0">
              <a:ea typeface="宋体" panose="02010600030101010101" pitchFamily="2" charset="-122"/>
              <a:sym typeface="+mn-ea"/>
            </a:endParaRPr>
          </a:p>
        </p:txBody>
      </p:sp>
      <p:pic>
        <p:nvPicPr>
          <p:cNvPr id="3" name="图片 2"/>
          <p:cNvPicPr>
            <a:picLocks noChangeAspect="1"/>
          </p:cNvPicPr>
          <p:nvPr/>
        </p:nvPicPr>
        <p:blipFill>
          <a:blip r:embed="rId4"/>
          <a:stretch>
            <a:fillRect/>
          </a:stretch>
        </p:blipFill>
        <p:spPr>
          <a:xfrm>
            <a:off x="5636895" y="1706880"/>
            <a:ext cx="6421120" cy="3756025"/>
          </a:xfrm>
          <a:prstGeom prst="rect">
            <a:avLst/>
          </a:prstGeom>
        </p:spPr>
      </p:pic>
      <p:sp>
        <p:nvSpPr>
          <p:cNvPr id="4" name="Content Placeholder 2"/>
          <p:cNvSpPr txBox="1">
            <a:spLocks noGrp="1"/>
          </p:cNvSpPr>
          <p:nvPr/>
        </p:nvSpPr>
        <p:spPr>
          <a:xfrm>
            <a:off x="5908675" y="5673090"/>
            <a:ext cx="5877560" cy="45783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ctr">
              <a:lnSpc>
                <a:spcPct val="150000"/>
              </a:lnSpc>
              <a:buNone/>
            </a:pPr>
            <a:r>
              <a:rPr lang="zh-CN" altLang="zh-CN" sz="1600" dirty="0">
                <a:ea typeface="宋体" panose="02010600030101010101" pitchFamily="2" charset="-122"/>
                <a:sym typeface="+mn-ea"/>
              </a:rPr>
              <a:t>竖线指出这些潜在的突变点所在的位置</a:t>
            </a:r>
          </a:p>
        </p:txBody>
      </p:sp>
    </p:spTree>
    <p:custDataLst>
      <p:tags r:id="rId1"/>
    </p:custData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Project A</a:t>
            </a:r>
            <a:r>
              <a:rPr lang="zh-CN" altLang="en-US" dirty="0">
                <a:ea typeface="宋体" panose="02010600030101010101" pitchFamily="2" charset="-122"/>
                <a:sym typeface="+mn-ea"/>
              </a:rPr>
              <a:t>：页面访问流量预测</a:t>
            </a:r>
          </a:p>
        </p:txBody>
      </p:sp>
      <p:sp>
        <p:nvSpPr>
          <p:cNvPr id="131" name="Content Placeholder 2"/>
          <p:cNvSpPr txBox="1">
            <a:spLocks noGrp="1"/>
          </p:cNvSpPr>
          <p:nvPr/>
        </p:nvSpPr>
        <p:spPr>
          <a:xfrm>
            <a:off x="598805" y="1385570"/>
            <a:ext cx="503809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zh-CN" altLang="zh-CN" sz="1600" dirty="0">
                <a:ea typeface="宋体" panose="02010600030101010101" pitchFamily="2" charset="-122"/>
                <a:sym typeface="+mn-ea"/>
              </a:rPr>
              <a:t>指定突变点的位置</a:t>
            </a:r>
          </a:p>
          <a:p>
            <a:pPr marL="0" indent="0">
              <a:lnSpc>
                <a:spcPct val="150000"/>
              </a:lnSpc>
              <a:buNone/>
            </a:pPr>
            <a:r>
              <a:rPr lang="zh-CN" altLang="zh-CN" sz="1600" dirty="0">
                <a:ea typeface="宋体" panose="02010600030101010101" pitchFamily="2" charset="-122"/>
                <a:sym typeface="+mn-ea"/>
              </a:rPr>
              <a:t>使用 changepoints 参数</a:t>
            </a:r>
          </a:p>
          <a:p>
            <a:pPr marL="0" indent="0">
              <a:lnSpc>
                <a:spcPct val="150000"/>
              </a:lnSpc>
              <a:buNone/>
            </a:pPr>
            <a:r>
              <a:rPr lang="zh-CN" altLang="zh-CN" sz="1600" dirty="0">
                <a:ea typeface="宋体" panose="02010600030101010101" pitchFamily="2" charset="-122"/>
                <a:sym typeface="+mn-ea"/>
              </a:rPr>
              <a:t>m = Prophet(changepoints=['2014-01-01'])</a:t>
            </a:r>
          </a:p>
          <a:p>
            <a:pPr marL="0" indent="0">
              <a:lnSpc>
                <a:spcPct val="150000"/>
              </a:lnSpc>
              <a:buNone/>
            </a:pPr>
            <a:r>
              <a:rPr lang="zh-CN" altLang="zh-CN" sz="1600" dirty="0">
                <a:ea typeface="宋体" panose="02010600030101010101" pitchFamily="2" charset="-122"/>
                <a:sym typeface="+mn-ea"/>
              </a:rPr>
              <a:t>m.fit(df)</a:t>
            </a:r>
          </a:p>
          <a:p>
            <a:pPr marL="0" indent="0">
              <a:lnSpc>
                <a:spcPct val="150000"/>
              </a:lnSpc>
              <a:buNone/>
            </a:pPr>
            <a:r>
              <a:rPr lang="zh-CN" altLang="zh-CN" sz="1600" dirty="0">
                <a:ea typeface="宋体" panose="02010600030101010101" pitchFamily="2" charset="-122"/>
                <a:sym typeface="+mn-ea"/>
              </a:rPr>
              <a:t>future = m.make_future_dataframe(periods=365)</a:t>
            </a:r>
          </a:p>
          <a:p>
            <a:pPr marL="0" indent="0">
              <a:lnSpc>
                <a:spcPct val="150000"/>
              </a:lnSpc>
              <a:buNone/>
            </a:pPr>
            <a:r>
              <a:rPr lang="zh-CN" altLang="zh-CN" sz="1600" dirty="0">
                <a:ea typeface="宋体" panose="02010600030101010101" pitchFamily="2" charset="-122"/>
                <a:sym typeface="+mn-ea"/>
              </a:rPr>
              <a:t>forecast = m.predict(future)</a:t>
            </a:r>
          </a:p>
          <a:p>
            <a:pPr marL="0" indent="0">
              <a:lnSpc>
                <a:spcPct val="150000"/>
              </a:lnSpc>
              <a:buNone/>
            </a:pPr>
            <a:r>
              <a:rPr lang="zh-CN" altLang="zh-CN" sz="1600" dirty="0">
                <a:ea typeface="宋体" panose="02010600030101010101" pitchFamily="2" charset="-122"/>
                <a:sym typeface="+mn-ea"/>
              </a:rPr>
              <a:t>m.plot(forecast)</a:t>
            </a:r>
          </a:p>
          <a:p>
            <a:pPr marL="0" indent="0">
              <a:lnSpc>
                <a:spcPct val="150000"/>
              </a:lnSpc>
              <a:buNone/>
            </a:pPr>
            <a:endParaRPr lang="zh-CN" altLang="zh-CN" sz="1600" dirty="0">
              <a:ea typeface="宋体" panose="02010600030101010101" pitchFamily="2" charset="-122"/>
              <a:sym typeface="+mn-ea"/>
            </a:endParaRPr>
          </a:p>
          <a:p>
            <a:pPr marL="0" indent="0">
              <a:lnSpc>
                <a:spcPct val="150000"/>
              </a:lnSpc>
              <a:buNone/>
            </a:pPr>
            <a:endParaRPr lang="zh-CN" altLang="zh-CN" sz="1600" dirty="0">
              <a:ea typeface="宋体" panose="02010600030101010101" pitchFamily="2" charset="-122"/>
              <a:sym typeface="+mn-ea"/>
            </a:endParaRPr>
          </a:p>
        </p:txBody>
      </p:sp>
      <p:pic>
        <p:nvPicPr>
          <p:cNvPr id="2" name="图片 1"/>
          <p:cNvPicPr>
            <a:picLocks noChangeAspect="1"/>
          </p:cNvPicPr>
          <p:nvPr/>
        </p:nvPicPr>
        <p:blipFill>
          <a:blip r:embed="rId4"/>
          <a:stretch>
            <a:fillRect/>
          </a:stretch>
        </p:blipFill>
        <p:spPr>
          <a:xfrm>
            <a:off x="5139690" y="1385570"/>
            <a:ext cx="6800850" cy="3914775"/>
          </a:xfrm>
          <a:prstGeom prst="rect">
            <a:avLst/>
          </a:prstGeom>
        </p:spPr>
      </p:pic>
    </p:spTree>
    <p:custDataLst>
      <p:tags r:id="rId1"/>
    </p:custData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lstStyle>
            <a:lvl1pPr>
              <a:defRPr>
                <a:solidFill>
                  <a:srgbClr val="C00000"/>
                </a:solidFill>
              </a:defRPr>
            </a:lvl1pPr>
          </a:lstStyle>
          <a:p>
            <a:r>
              <a:rPr lang="zh-CN" altLang="en-US" dirty="0"/>
              <a:t>学习方法</a:t>
            </a:r>
            <a:endParaRPr dirty="0"/>
          </a:p>
        </p:txBody>
      </p:sp>
      <p:sp>
        <p:nvSpPr>
          <p:cNvPr id="164" name="Content Placeholder 2"/>
          <p:cNvSpPr txBox="1">
            <a:spLocks noGrp="1"/>
          </p:cNvSpPr>
          <p:nvPr>
            <p:ph type="body" idx="1"/>
          </p:nvPr>
        </p:nvSpPr>
        <p:spPr>
          <a:prstGeom prst="rect">
            <a:avLst/>
          </a:prstGeom>
        </p:spPr>
        <p:txBody>
          <a:bodyPr>
            <a:normAutofit/>
          </a:bodyPr>
          <a:lstStyle/>
          <a:p>
            <a:r>
              <a:rPr lang="en-US" altLang="zh-CN" dirty="0"/>
              <a:t>Thinking</a:t>
            </a:r>
            <a:r>
              <a:rPr lang="zh-CN" altLang="zh-CN" dirty="0"/>
              <a:t>：</a:t>
            </a:r>
            <a:r>
              <a:rPr lang="en-US" altLang="zh-CN" dirty="0"/>
              <a:t>behind the theory, original from the real problem</a:t>
            </a:r>
            <a:endParaRPr lang="zh-CN" altLang="zh-CN" dirty="0"/>
          </a:p>
          <a:p>
            <a:r>
              <a:rPr lang="en-US" altLang="zh-CN" dirty="0"/>
              <a:t>Action</a:t>
            </a:r>
            <a:r>
              <a:rPr lang="zh-CN" altLang="zh-CN" dirty="0"/>
              <a:t>：</a:t>
            </a:r>
            <a:r>
              <a:rPr lang="en-US" altLang="zh-CN" dirty="0"/>
              <a:t>solve problems by tools, present the results</a:t>
            </a:r>
            <a:endParaRPr lang="zh-CN" altLang="zh-CN" dirty="0"/>
          </a:p>
          <a:p>
            <a:pPr>
              <a:lnSpc>
                <a:spcPct val="81000"/>
              </a:lnSpc>
            </a:pPr>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Project A</a:t>
            </a:r>
            <a:r>
              <a:rPr lang="zh-CN" altLang="en-US" dirty="0">
                <a:ea typeface="宋体" panose="02010600030101010101" pitchFamily="2" charset="-122"/>
                <a:sym typeface="+mn-ea"/>
              </a:rPr>
              <a:t>：页面访问流量预测</a:t>
            </a:r>
          </a:p>
        </p:txBody>
      </p:sp>
      <p:sp>
        <p:nvSpPr>
          <p:cNvPr id="131" name="Content Placeholder 2"/>
          <p:cNvSpPr txBox="1">
            <a:spLocks noGrp="1"/>
          </p:cNvSpPr>
          <p:nvPr/>
        </p:nvSpPr>
        <p:spPr>
          <a:xfrm>
            <a:off x="598805" y="1385570"/>
            <a:ext cx="503809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zh-CN" altLang="zh-CN" sz="1600" dirty="0">
                <a:ea typeface="宋体" panose="02010600030101010101" pitchFamily="2" charset="-122"/>
                <a:sym typeface="+mn-ea"/>
              </a:rPr>
              <a:t>对节假日建模</a:t>
            </a:r>
          </a:p>
          <a:p>
            <a:pPr marL="0" indent="0">
              <a:lnSpc>
                <a:spcPct val="150000"/>
              </a:lnSpc>
              <a:buNone/>
            </a:pPr>
            <a:r>
              <a:rPr lang="zh-CN" altLang="zh-CN" sz="1600" dirty="0">
                <a:ea typeface="宋体" panose="02010600030101010101" pitchFamily="2" charset="-122"/>
                <a:sym typeface="+mn-ea"/>
              </a:rPr>
              <a:t>创建一个新的</a:t>
            </a:r>
            <a:r>
              <a:rPr lang="en-US" altLang="zh-CN" sz="1600" dirty="0">
                <a:ea typeface="宋体" panose="02010600030101010101" pitchFamily="2" charset="-122"/>
                <a:sym typeface="+mn-ea"/>
              </a:rPr>
              <a:t>DataFrame</a:t>
            </a:r>
            <a:r>
              <a:rPr lang="zh-CN" altLang="zh-CN" sz="1600" dirty="0">
                <a:ea typeface="宋体" panose="02010600030101010101" pitchFamily="2" charset="-122"/>
                <a:sym typeface="+mn-ea"/>
              </a:rPr>
              <a:t>，包含两列（节假日 holiday 和日期戳 ds ）</a:t>
            </a:r>
          </a:p>
          <a:p>
            <a:pPr marL="0" indent="0">
              <a:lnSpc>
                <a:spcPct val="150000"/>
              </a:lnSpc>
              <a:buNone/>
            </a:pPr>
            <a:r>
              <a:rPr lang="zh-CN" altLang="zh-CN" sz="1600" dirty="0">
                <a:ea typeface="宋体" panose="02010600030101010101" pitchFamily="2" charset="-122"/>
                <a:sym typeface="+mn-ea"/>
              </a:rPr>
              <a:t>注意：这个</a:t>
            </a:r>
            <a:r>
              <a:rPr lang="en-US" altLang="zh-CN" sz="1600" dirty="0">
                <a:ea typeface="宋体" panose="02010600030101010101" pitchFamily="2" charset="-122"/>
                <a:sym typeface="+mn-ea"/>
              </a:rPr>
              <a:t>DataFrame</a:t>
            </a:r>
            <a:r>
              <a:rPr lang="zh-CN" altLang="zh-CN" sz="1600" dirty="0">
                <a:ea typeface="宋体" panose="02010600030101010101" pitchFamily="2" charset="-122"/>
                <a:sym typeface="+mn-ea"/>
              </a:rPr>
              <a:t>必须包含所有出现的节假日（</a:t>
            </a:r>
            <a:r>
              <a:rPr sz="1600" dirty="0">
                <a:ea typeface="宋体" panose="02010600030101010101" pitchFamily="2" charset="-122"/>
                <a:sym typeface="+mn-ea"/>
              </a:rPr>
              <a:t>不仅是历史数据集中</a:t>
            </a:r>
            <a:r>
              <a:rPr lang="zh-CN" sz="1600" dirty="0">
                <a:ea typeface="宋体" panose="02010600030101010101" pitchFamily="2" charset="-122"/>
                <a:sym typeface="+mn-ea"/>
              </a:rPr>
              <a:t>，</a:t>
            </a:r>
            <a:r>
              <a:rPr sz="1600" dirty="0">
                <a:ea typeface="宋体" panose="02010600030101010101" pitchFamily="2" charset="-122"/>
                <a:sym typeface="+mn-ea"/>
              </a:rPr>
              <a:t>还是</a:t>
            </a:r>
            <a:r>
              <a:rPr lang="zh-CN" sz="1600" dirty="0">
                <a:ea typeface="宋体" panose="02010600030101010101" pitchFamily="2" charset="-122"/>
                <a:sym typeface="+mn-ea"/>
              </a:rPr>
              <a:t>要</a:t>
            </a:r>
            <a:r>
              <a:rPr sz="1600" dirty="0">
                <a:ea typeface="宋体" panose="02010600030101010101" pitchFamily="2" charset="-122"/>
                <a:sym typeface="+mn-ea"/>
              </a:rPr>
              <a:t>预测的时期中的</a:t>
            </a:r>
            <a:r>
              <a:rPr lang="zh-CN" altLang="en-US" sz="1600" dirty="0">
                <a:ea typeface="宋体" panose="02010600030101010101" pitchFamily="2" charset="-122"/>
                <a:sym typeface="+mn-ea"/>
              </a:rPr>
              <a:t>）</a:t>
            </a:r>
          </a:p>
          <a:p>
            <a:pPr marL="0" indent="0">
              <a:lnSpc>
                <a:spcPct val="150000"/>
              </a:lnSpc>
              <a:buNone/>
            </a:pPr>
            <a:r>
              <a:rPr lang="zh-CN" altLang="zh-CN" sz="1600" dirty="0">
                <a:ea typeface="宋体" panose="02010600030101010101" pitchFamily="2" charset="-122"/>
                <a:sym typeface="+mn-ea"/>
              </a:rPr>
              <a:t>比如，所有佩顿 · 曼宁参加过的季后赛 与 决赛日期</a:t>
            </a:r>
          </a:p>
          <a:p>
            <a:pPr marL="0" indent="0">
              <a:lnSpc>
                <a:spcPct val="150000"/>
              </a:lnSpc>
              <a:buNone/>
            </a:pPr>
            <a:endParaRPr lang="zh-CN" altLang="zh-CN" sz="1600" dirty="0">
              <a:ea typeface="宋体" panose="02010600030101010101" pitchFamily="2" charset="-122"/>
              <a:sym typeface="+mn-ea"/>
            </a:endParaRPr>
          </a:p>
        </p:txBody>
      </p:sp>
      <p:sp>
        <p:nvSpPr>
          <p:cNvPr id="3" name="Content Placeholder 2"/>
          <p:cNvSpPr txBox="1">
            <a:spLocks noGrp="1"/>
          </p:cNvSpPr>
          <p:nvPr/>
        </p:nvSpPr>
        <p:spPr>
          <a:xfrm>
            <a:off x="6543675" y="1253490"/>
            <a:ext cx="503809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00000"/>
              </a:lnSpc>
              <a:spcBef>
                <a:spcPts val="800"/>
              </a:spcBef>
              <a:buNone/>
            </a:pPr>
            <a:r>
              <a:rPr lang="zh-CN" altLang="zh-CN" sz="1400" dirty="0">
                <a:ea typeface="宋体" panose="02010600030101010101" pitchFamily="2" charset="-122"/>
                <a:sym typeface="+mn-ea"/>
              </a:rPr>
              <a:t>playoffs = pd.DataFrame({</a:t>
            </a:r>
          </a:p>
          <a:p>
            <a:pPr marL="0" indent="0">
              <a:lnSpc>
                <a:spcPct val="100000"/>
              </a:lnSpc>
              <a:spcBef>
                <a:spcPts val="800"/>
              </a:spcBef>
              <a:buNone/>
            </a:pPr>
            <a:r>
              <a:rPr lang="zh-CN" altLang="zh-CN" sz="1400" dirty="0">
                <a:ea typeface="宋体" panose="02010600030101010101" pitchFamily="2" charset="-122"/>
                <a:sym typeface="+mn-ea"/>
              </a:rPr>
              <a:t>  'holiday': 'playoff',</a:t>
            </a:r>
          </a:p>
          <a:p>
            <a:pPr marL="0" indent="0">
              <a:lnSpc>
                <a:spcPct val="100000"/>
              </a:lnSpc>
              <a:spcBef>
                <a:spcPts val="800"/>
              </a:spcBef>
              <a:buNone/>
            </a:pPr>
            <a:r>
              <a:rPr lang="zh-CN" altLang="zh-CN" sz="1400" dirty="0">
                <a:ea typeface="宋体" panose="02010600030101010101" pitchFamily="2" charset="-122"/>
                <a:sym typeface="+mn-ea"/>
              </a:rPr>
              <a:t>  'ds': pd.to_datetime(['2008-01-13', '2009-01-03', '2010-01-16',</a:t>
            </a:r>
          </a:p>
          <a:p>
            <a:pPr marL="0" indent="0">
              <a:lnSpc>
                <a:spcPct val="100000"/>
              </a:lnSpc>
              <a:spcBef>
                <a:spcPts val="800"/>
              </a:spcBef>
              <a:buNone/>
            </a:pPr>
            <a:r>
              <a:rPr lang="zh-CN" altLang="zh-CN" sz="1400" dirty="0">
                <a:ea typeface="宋体" panose="02010600030101010101" pitchFamily="2" charset="-122"/>
                <a:sym typeface="+mn-ea"/>
              </a:rPr>
              <a:t>                        '2010-01-24', '2010-02-07', '2011-01-08',</a:t>
            </a:r>
          </a:p>
          <a:p>
            <a:pPr marL="0" indent="0">
              <a:lnSpc>
                <a:spcPct val="100000"/>
              </a:lnSpc>
              <a:spcBef>
                <a:spcPts val="800"/>
              </a:spcBef>
              <a:buNone/>
            </a:pPr>
            <a:r>
              <a:rPr lang="zh-CN" altLang="zh-CN" sz="1400" dirty="0">
                <a:ea typeface="宋体" panose="02010600030101010101" pitchFamily="2" charset="-122"/>
                <a:sym typeface="+mn-ea"/>
              </a:rPr>
              <a:t>                        '2013-01-12', '2014-01-12', '2014-01-19',</a:t>
            </a:r>
          </a:p>
          <a:p>
            <a:pPr marL="0" indent="0">
              <a:lnSpc>
                <a:spcPct val="100000"/>
              </a:lnSpc>
              <a:spcBef>
                <a:spcPts val="800"/>
              </a:spcBef>
              <a:buNone/>
            </a:pPr>
            <a:r>
              <a:rPr lang="zh-CN" altLang="zh-CN" sz="1400" dirty="0">
                <a:ea typeface="宋体" panose="02010600030101010101" pitchFamily="2" charset="-122"/>
                <a:sym typeface="+mn-ea"/>
              </a:rPr>
              <a:t>                        '2014-02-02', '2015-01-11', '2016-01-17',</a:t>
            </a:r>
          </a:p>
          <a:p>
            <a:pPr marL="0" indent="0">
              <a:lnSpc>
                <a:spcPct val="100000"/>
              </a:lnSpc>
              <a:spcBef>
                <a:spcPts val="800"/>
              </a:spcBef>
              <a:buNone/>
            </a:pPr>
            <a:r>
              <a:rPr lang="zh-CN" altLang="zh-CN" sz="1400" dirty="0">
                <a:ea typeface="宋体" panose="02010600030101010101" pitchFamily="2" charset="-122"/>
                <a:sym typeface="+mn-ea"/>
              </a:rPr>
              <a:t>                        '2016-01-24', '2016-02-07']),</a:t>
            </a:r>
          </a:p>
          <a:p>
            <a:pPr marL="0" indent="0">
              <a:lnSpc>
                <a:spcPct val="100000"/>
              </a:lnSpc>
              <a:spcBef>
                <a:spcPts val="800"/>
              </a:spcBef>
              <a:buNone/>
            </a:pPr>
            <a:r>
              <a:rPr lang="zh-CN" altLang="zh-CN" sz="1400" dirty="0">
                <a:ea typeface="宋体" panose="02010600030101010101" pitchFamily="2" charset="-122"/>
                <a:sym typeface="+mn-ea"/>
              </a:rPr>
              <a:t>  'lower_window': 0,</a:t>
            </a:r>
          </a:p>
          <a:p>
            <a:pPr marL="0" indent="0">
              <a:lnSpc>
                <a:spcPct val="100000"/>
              </a:lnSpc>
              <a:spcBef>
                <a:spcPts val="800"/>
              </a:spcBef>
              <a:buNone/>
            </a:pPr>
            <a:r>
              <a:rPr lang="zh-CN" altLang="zh-CN" sz="1400" dirty="0">
                <a:ea typeface="宋体" panose="02010600030101010101" pitchFamily="2" charset="-122"/>
                <a:sym typeface="+mn-ea"/>
              </a:rPr>
              <a:t>  'upper_window': 1,</a:t>
            </a:r>
          </a:p>
          <a:p>
            <a:pPr marL="0" indent="0">
              <a:lnSpc>
                <a:spcPct val="100000"/>
              </a:lnSpc>
              <a:spcBef>
                <a:spcPts val="800"/>
              </a:spcBef>
              <a:buNone/>
            </a:pPr>
            <a:r>
              <a:rPr lang="zh-CN" altLang="zh-CN" sz="1400" dirty="0">
                <a:ea typeface="宋体" panose="02010600030101010101" pitchFamily="2" charset="-122"/>
                <a:sym typeface="+mn-ea"/>
              </a:rPr>
              <a:t>})</a:t>
            </a:r>
          </a:p>
          <a:p>
            <a:pPr marL="0" indent="0">
              <a:lnSpc>
                <a:spcPct val="100000"/>
              </a:lnSpc>
              <a:spcBef>
                <a:spcPts val="800"/>
              </a:spcBef>
              <a:buNone/>
            </a:pPr>
            <a:r>
              <a:rPr lang="zh-CN" altLang="zh-CN" sz="1400" dirty="0">
                <a:ea typeface="宋体" panose="02010600030101010101" pitchFamily="2" charset="-122"/>
                <a:sym typeface="+mn-ea"/>
              </a:rPr>
              <a:t>superbowls = pd.DataFrame({</a:t>
            </a:r>
          </a:p>
          <a:p>
            <a:pPr marL="0" indent="0">
              <a:lnSpc>
                <a:spcPct val="100000"/>
              </a:lnSpc>
              <a:spcBef>
                <a:spcPts val="800"/>
              </a:spcBef>
              <a:buNone/>
            </a:pPr>
            <a:r>
              <a:rPr lang="zh-CN" altLang="zh-CN" sz="1400" dirty="0">
                <a:ea typeface="宋体" panose="02010600030101010101" pitchFamily="2" charset="-122"/>
                <a:sym typeface="+mn-ea"/>
              </a:rPr>
              <a:t>  'holiday': 'superbowl',</a:t>
            </a:r>
          </a:p>
          <a:p>
            <a:pPr marL="0" indent="0">
              <a:lnSpc>
                <a:spcPct val="100000"/>
              </a:lnSpc>
              <a:spcBef>
                <a:spcPts val="800"/>
              </a:spcBef>
              <a:buNone/>
            </a:pPr>
            <a:r>
              <a:rPr lang="zh-CN" altLang="zh-CN" sz="1400" dirty="0">
                <a:ea typeface="宋体" panose="02010600030101010101" pitchFamily="2" charset="-122"/>
                <a:sym typeface="+mn-ea"/>
              </a:rPr>
              <a:t>  'ds': pd.to_datetime(['2010-02-07', '2014-02-02', '2016-02-07']),</a:t>
            </a:r>
          </a:p>
          <a:p>
            <a:pPr marL="0" indent="0">
              <a:lnSpc>
                <a:spcPct val="100000"/>
              </a:lnSpc>
              <a:spcBef>
                <a:spcPts val="800"/>
              </a:spcBef>
              <a:buNone/>
            </a:pPr>
            <a:r>
              <a:rPr lang="zh-CN" altLang="zh-CN" sz="1400" dirty="0">
                <a:ea typeface="宋体" panose="02010600030101010101" pitchFamily="2" charset="-122"/>
                <a:sym typeface="+mn-ea"/>
              </a:rPr>
              <a:t>  'lower_window': 0,</a:t>
            </a:r>
          </a:p>
          <a:p>
            <a:pPr marL="0" indent="0">
              <a:lnSpc>
                <a:spcPct val="100000"/>
              </a:lnSpc>
              <a:spcBef>
                <a:spcPts val="800"/>
              </a:spcBef>
              <a:buNone/>
            </a:pPr>
            <a:r>
              <a:rPr lang="zh-CN" altLang="zh-CN" sz="1400" dirty="0">
                <a:ea typeface="宋体" panose="02010600030101010101" pitchFamily="2" charset="-122"/>
                <a:sym typeface="+mn-ea"/>
              </a:rPr>
              <a:t>  'upper_window': 1,</a:t>
            </a:r>
          </a:p>
          <a:p>
            <a:pPr marL="0" indent="0">
              <a:lnSpc>
                <a:spcPct val="100000"/>
              </a:lnSpc>
              <a:spcBef>
                <a:spcPts val="800"/>
              </a:spcBef>
              <a:buNone/>
            </a:pPr>
            <a:r>
              <a:rPr lang="zh-CN" altLang="zh-CN" sz="1400" dirty="0">
                <a:ea typeface="宋体" panose="02010600030101010101" pitchFamily="2" charset="-122"/>
                <a:sym typeface="+mn-ea"/>
              </a:rPr>
              <a:t>})</a:t>
            </a:r>
          </a:p>
          <a:p>
            <a:pPr marL="0" indent="0">
              <a:lnSpc>
                <a:spcPct val="100000"/>
              </a:lnSpc>
              <a:spcBef>
                <a:spcPts val="800"/>
              </a:spcBef>
              <a:buNone/>
            </a:pPr>
            <a:r>
              <a:rPr lang="zh-CN" altLang="zh-CN" sz="1400" dirty="0">
                <a:ea typeface="宋体" panose="02010600030101010101" pitchFamily="2" charset="-122"/>
                <a:sym typeface="+mn-ea"/>
              </a:rPr>
              <a:t>holidays = pd.concat((playoffs, superbowls))</a:t>
            </a:r>
          </a:p>
          <a:p>
            <a:pPr marL="0" indent="0">
              <a:lnSpc>
                <a:spcPct val="100000"/>
              </a:lnSpc>
              <a:spcBef>
                <a:spcPts val="800"/>
              </a:spcBef>
              <a:buNone/>
            </a:pPr>
            <a:endParaRPr lang="zh-CN" altLang="zh-CN" sz="1400" dirty="0">
              <a:ea typeface="宋体" panose="02010600030101010101" pitchFamily="2" charset="-122"/>
              <a:sym typeface="+mn-ea"/>
            </a:endParaRPr>
          </a:p>
          <a:p>
            <a:pPr marL="0" indent="0">
              <a:lnSpc>
                <a:spcPct val="100000"/>
              </a:lnSpc>
              <a:spcBef>
                <a:spcPts val="800"/>
              </a:spcBef>
              <a:buNone/>
            </a:pPr>
            <a:endParaRPr lang="zh-CN" altLang="zh-CN" sz="1400" dirty="0">
              <a:ea typeface="宋体" panose="02010600030101010101" pitchFamily="2" charset="-122"/>
              <a:sym typeface="+mn-ea"/>
            </a:endParaRPr>
          </a:p>
          <a:p>
            <a:pPr marL="0" indent="0">
              <a:lnSpc>
                <a:spcPct val="100000"/>
              </a:lnSpc>
              <a:spcBef>
                <a:spcPts val="800"/>
              </a:spcBef>
              <a:buNone/>
            </a:pPr>
            <a:endParaRPr lang="zh-CN" altLang="zh-CN" sz="1400" dirty="0">
              <a:ea typeface="宋体" panose="02010600030101010101" pitchFamily="2" charset="-122"/>
              <a:sym typeface="+mn-ea"/>
            </a:endParaRPr>
          </a:p>
        </p:txBody>
      </p:sp>
    </p:spTree>
    <p:custDataLst>
      <p:tags r:id="rId1"/>
    </p:custData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Project A</a:t>
            </a:r>
            <a:r>
              <a:rPr lang="zh-CN" altLang="en-US" dirty="0">
                <a:ea typeface="宋体" panose="02010600030101010101" pitchFamily="2" charset="-122"/>
                <a:sym typeface="+mn-ea"/>
              </a:rPr>
              <a:t>：页面访问流量预测</a:t>
            </a:r>
          </a:p>
        </p:txBody>
      </p:sp>
      <p:sp>
        <p:nvSpPr>
          <p:cNvPr id="131" name="Content Placeholder 2"/>
          <p:cNvSpPr txBox="1">
            <a:spLocks noGrp="1"/>
          </p:cNvSpPr>
          <p:nvPr/>
        </p:nvSpPr>
        <p:spPr>
          <a:xfrm>
            <a:off x="598805" y="1385570"/>
            <a:ext cx="503809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zh-CN" altLang="zh-CN" sz="1600" dirty="0">
                <a:ea typeface="宋体" panose="02010600030101010101" pitchFamily="2" charset="-122"/>
                <a:sym typeface="+mn-ea"/>
              </a:rPr>
              <a:t>对节假日建模</a:t>
            </a:r>
          </a:p>
          <a:p>
            <a:pPr marL="0" indent="0">
              <a:lnSpc>
                <a:spcPct val="150000"/>
              </a:lnSpc>
              <a:buNone/>
            </a:pPr>
            <a:r>
              <a:rPr altLang="zh-CN" sz="1600" dirty="0">
                <a:ea typeface="宋体" panose="02010600030101010101" pitchFamily="2" charset="-122"/>
                <a:sym typeface="+mn-ea"/>
              </a:rPr>
              <a:t>这个</a:t>
            </a:r>
            <a:r>
              <a:rPr lang="en-US" sz="1600" dirty="0">
                <a:ea typeface="宋体" panose="02010600030101010101" pitchFamily="2" charset="-122"/>
                <a:sym typeface="+mn-ea"/>
              </a:rPr>
              <a:t>DataFrame</a:t>
            </a:r>
            <a:r>
              <a:rPr altLang="zh-CN" sz="1600" dirty="0">
                <a:ea typeface="宋体" panose="02010600030101010101" pitchFamily="2" charset="-122"/>
                <a:sym typeface="+mn-ea"/>
              </a:rPr>
              <a:t>创建好了，就可以通过传入 holidays </a:t>
            </a:r>
          </a:p>
          <a:p>
            <a:pPr marL="0" indent="0">
              <a:lnSpc>
                <a:spcPct val="150000"/>
              </a:lnSpc>
              <a:buNone/>
            </a:pPr>
            <a:r>
              <a:rPr altLang="zh-CN" sz="1600" dirty="0">
                <a:ea typeface="宋体" panose="02010600030101010101" pitchFamily="2" charset="-122"/>
                <a:sym typeface="+mn-ea"/>
              </a:rPr>
              <a:t>m = Prophet(holidays=holidays)</a:t>
            </a:r>
          </a:p>
          <a:p>
            <a:pPr marL="0" indent="0">
              <a:lnSpc>
                <a:spcPct val="150000"/>
              </a:lnSpc>
              <a:buNone/>
            </a:pPr>
            <a:r>
              <a:rPr altLang="zh-CN" sz="1600" dirty="0">
                <a:ea typeface="宋体" panose="02010600030101010101" pitchFamily="2" charset="-122"/>
                <a:sym typeface="+mn-ea"/>
              </a:rPr>
              <a:t>m.fit(df)</a:t>
            </a:r>
          </a:p>
          <a:p>
            <a:pPr marL="0" indent="0">
              <a:lnSpc>
                <a:spcPct val="150000"/>
              </a:lnSpc>
              <a:buNone/>
            </a:pPr>
            <a:r>
              <a:rPr altLang="zh-CN" sz="1600" dirty="0">
                <a:ea typeface="宋体" panose="02010600030101010101" pitchFamily="2" charset="-122"/>
                <a:sym typeface="+mn-ea"/>
              </a:rPr>
              <a:t>future = m.make_future_dataframe(periods=365)</a:t>
            </a:r>
          </a:p>
          <a:p>
            <a:pPr marL="0" indent="0">
              <a:lnSpc>
                <a:spcPct val="150000"/>
              </a:lnSpc>
              <a:buNone/>
            </a:pPr>
            <a:r>
              <a:rPr altLang="zh-CN" sz="1600" dirty="0">
                <a:ea typeface="宋体" panose="02010600030101010101" pitchFamily="2" charset="-122"/>
                <a:sym typeface="+mn-ea"/>
              </a:rPr>
              <a:t>forecast = m.predict(future)</a:t>
            </a:r>
          </a:p>
          <a:p>
            <a:pPr marL="0" indent="0">
              <a:lnSpc>
                <a:spcPct val="150000"/>
              </a:lnSpc>
              <a:buNone/>
            </a:pPr>
            <a:r>
              <a:rPr lang="zh-CN" sz="1600" dirty="0">
                <a:ea typeface="宋体" panose="02010600030101010101" pitchFamily="2" charset="-122"/>
                <a:sym typeface="+mn-ea"/>
              </a:rPr>
              <a:t>可以</a:t>
            </a:r>
            <a:r>
              <a:rPr altLang="zh-CN" sz="1600" dirty="0">
                <a:ea typeface="宋体" panose="02010600030101010101" pitchFamily="2" charset="-122"/>
                <a:sym typeface="+mn-ea"/>
              </a:rPr>
              <a:t>通过 forecast 数据框，展示节假日效应</a:t>
            </a:r>
          </a:p>
          <a:p>
            <a:pPr marL="0" indent="0">
              <a:lnSpc>
                <a:spcPct val="150000"/>
              </a:lnSpc>
              <a:buNone/>
            </a:pPr>
            <a:r>
              <a:rPr lang="en-US" sz="1600" dirty="0">
                <a:ea typeface="宋体" panose="02010600030101010101" pitchFamily="2" charset="-122"/>
                <a:sym typeface="+mn-ea"/>
              </a:rPr>
              <a:t>print(</a:t>
            </a:r>
            <a:r>
              <a:rPr altLang="zh-CN" sz="1600" dirty="0">
                <a:ea typeface="宋体" panose="02010600030101010101" pitchFamily="2" charset="-122"/>
                <a:sym typeface="+mn-ea"/>
              </a:rPr>
              <a:t>forecast[(forecast['playoff'] + forecast['superbowl']).abs() &gt; 0][['ds', 'playoff', 'superbowl']][-10:]</a:t>
            </a:r>
            <a:r>
              <a:rPr lang="en-US" sz="1600" dirty="0">
                <a:ea typeface="宋体" panose="02010600030101010101" pitchFamily="2" charset="-122"/>
                <a:sym typeface="+mn-ea"/>
              </a:rPr>
              <a:t>)</a:t>
            </a:r>
            <a:endParaRPr altLang="zh-CN" sz="1600" dirty="0">
              <a:ea typeface="宋体" panose="02010600030101010101" pitchFamily="2" charset="-122"/>
              <a:sym typeface="+mn-ea"/>
            </a:endParaRPr>
          </a:p>
          <a:p>
            <a:pPr marL="0" indent="0">
              <a:lnSpc>
                <a:spcPct val="150000"/>
              </a:lnSpc>
              <a:buNone/>
            </a:pPr>
            <a:endParaRPr altLang="zh-CN" sz="1600" dirty="0">
              <a:ea typeface="宋体" panose="02010600030101010101" pitchFamily="2" charset="-122"/>
              <a:sym typeface="+mn-ea"/>
            </a:endParaRPr>
          </a:p>
          <a:p>
            <a:pPr marL="0" indent="0">
              <a:lnSpc>
                <a:spcPct val="150000"/>
              </a:lnSpc>
              <a:buNone/>
            </a:pPr>
            <a:endParaRPr altLang="zh-CN" sz="1600" dirty="0">
              <a:ea typeface="宋体" panose="02010600030101010101" pitchFamily="2" charset="-122"/>
              <a:sym typeface="+mn-ea"/>
            </a:endParaRPr>
          </a:p>
        </p:txBody>
      </p:sp>
      <p:sp>
        <p:nvSpPr>
          <p:cNvPr id="2" name="文本框 1"/>
          <p:cNvSpPr txBox="1"/>
          <p:nvPr/>
        </p:nvSpPr>
        <p:spPr>
          <a:xfrm>
            <a:off x="6106795" y="1385570"/>
            <a:ext cx="5406390" cy="24599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rPr>
              <a:t>             ds   playoff  superbowl</a:t>
            </a:r>
          </a:p>
          <a:p>
            <a:pPr marL="0" marR="0" indent="0" algn="l" defTabSz="9144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rPr>
              <a:t>2190 2014-02-02  1.217571   1.230312</a:t>
            </a:r>
          </a:p>
          <a:p>
            <a:pPr marL="0" marR="0" indent="0" algn="l" defTabSz="9144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rPr>
              <a:t>2191 2014-02-03  1.898042   1.466063</a:t>
            </a:r>
          </a:p>
          <a:p>
            <a:pPr marL="0" marR="0" indent="0" algn="l" defTabSz="9144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rPr>
              <a:t>2532 2015-01-11  1.217571   0.000000</a:t>
            </a:r>
          </a:p>
          <a:p>
            <a:pPr marL="0" marR="0" indent="0" algn="l" defTabSz="9144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rPr>
              <a:t>2533 2015-01-12  1.898042   0.000000</a:t>
            </a:r>
          </a:p>
          <a:p>
            <a:pPr marL="0" marR="0" indent="0" algn="l" defTabSz="9144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rPr>
              <a:t>2901 2016-01-17  1.217571   0.000000</a:t>
            </a:r>
          </a:p>
          <a:p>
            <a:pPr marL="0" marR="0" indent="0" algn="l" defTabSz="9144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rPr>
              <a:t>2902 2016-01-18  1.898042   0.000000</a:t>
            </a:r>
          </a:p>
          <a:p>
            <a:pPr marL="0" marR="0" indent="0" algn="l" defTabSz="9144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rPr>
              <a:t>2908 2016-01-24  1.217571   0.000000</a:t>
            </a:r>
          </a:p>
          <a:p>
            <a:pPr marL="0" marR="0" indent="0" algn="l" defTabSz="9144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rPr>
              <a:t>2909 2016-01-25  1.898042   0.000000</a:t>
            </a:r>
          </a:p>
          <a:p>
            <a:pPr marL="0" marR="0" indent="0" algn="l" defTabSz="9144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rPr>
              <a:t>2922 2016-02-07  1.217571   1.230312</a:t>
            </a:r>
          </a:p>
          <a:p>
            <a:pPr marL="0" marR="0" indent="0" algn="l" defTabSz="9144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rPr>
              <a:t>2923 2016-02-08  1.898042   1.466063</a:t>
            </a:r>
          </a:p>
        </p:txBody>
      </p:sp>
      <p:pic>
        <p:nvPicPr>
          <p:cNvPr id="4" name="图片 3"/>
          <p:cNvPicPr>
            <a:picLocks noChangeAspect="1"/>
          </p:cNvPicPr>
          <p:nvPr/>
        </p:nvPicPr>
        <p:blipFill>
          <a:blip r:embed="rId4"/>
          <a:stretch>
            <a:fillRect/>
          </a:stretch>
        </p:blipFill>
        <p:spPr>
          <a:xfrm>
            <a:off x="5697855" y="4154170"/>
            <a:ext cx="6029325" cy="2057400"/>
          </a:xfrm>
          <a:prstGeom prst="rect">
            <a:avLst/>
          </a:prstGeom>
        </p:spPr>
      </p:pic>
    </p:spTree>
    <p:custDataLst>
      <p:tags r:id="rId1"/>
    </p:custData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Project B</a:t>
            </a:r>
            <a:r>
              <a:rPr lang="zh-CN" altLang="en-US" dirty="0">
                <a:ea typeface="宋体" panose="02010600030101010101" pitchFamily="2" charset="-122"/>
                <a:sym typeface="+mn-ea"/>
              </a:rPr>
              <a:t>：交通流量预测</a:t>
            </a:r>
          </a:p>
        </p:txBody>
      </p:sp>
      <p:sp>
        <p:nvSpPr>
          <p:cNvPr id="131" name="Content Placeholder 2"/>
          <p:cNvSpPr txBox="1">
            <a:spLocks noGrp="1"/>
          </p:cNvSpPr>
          <p:nvPr/>
        </p:nvSpPr>
        <p:spPr>
          <a:xfrm>
            <a:off x="598805" y="1385570"/>
            <a:ext cx="587756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600" dirty="0">
                <a:ea typeface="宋体" panose="02010600030101010101" pitchFamily="2" charset="-122"/>
                <a:sym typeface="+mn-ea"/>
              </a:rPr>
              <a:t>Project B</a:t>
            </a:r>
            <a:r>
              <a:rPr lang="zh-CN" altLang="en-US" sz="1600" dirty="0">
                <a:ea typeface="宋体" panose="02010600030101010101" pitchFamily="2" charset="-122"/>
                <a:sym typeface="+mn-ea"/>
              </a:rPr>
              <a:t>：交通流量预测</a:t>
            </a:r>
            <a:endParaRPr sz="1600" dirty="0">
              <a:ea typeface="宋体" panose="02010600030101010101" pitchFamily="2" charset="-122"/>
              <a:sym typeface="+mn-ea"/>
            </a:endParaRPr>
          </a:p>
          <a:p>
            <a:pPr>
              <a:lnSpc>
                <a:spcPct val="150000"/>
              </a:lnSpc>
            </a:pPr>
            <a:r>
              <a:rPr lang="zh-CN" altLang="zh-CN" sz="1600" dirty="0">
                <a:ea typeface="宋体" panose="02010600030101010101" pitchFamily="2" charset="-122"/>
                <a:sym typeface="+mn-ea"/>
              </a:rPr>
              <a:t>JetRail高铁的乘客数量预测</a:t>
            </a:r>
          </a:p>
          <a:p>
            <a:pPr>
              <a:lnSpc>
                <a:spcPct val="150000"/>
              </a:lnSpc>
            </a:pPr>
            <a:r>
              <a:rPr lang="zh-CN" altLang="zh-CN" sz="1600" dirty="0">
                <a:ea typeface="宋体" panose="02010600030101010101" pitchFamily="2" charset="-122"/>
                <a:sym typeface="+mn-ea"/>
              </a:rPr>
              <a:t>数据集：jetrail</a:t>
            </a:r>
            <a:r>
              <a:rPr lang="en-US" altLang="zh-CN" sz="1600" dirty="0">
                <a:ea typeface="宋体" panose="02010600030101010101" pitchFamily="2" charset="-122"/>
                <a:sym typeface="+mn-ea"/>
              </a:rPr>
              <a:t>.csv</a:t>
            </a:r>
            <a:r>
              <a:rPr lang="zh-CN" altLang="en-US" sz="1600" dirty="0">
                <a:ea typeface="宋体" panose="02010600030101010101" pitchFamily="2" charset="-122"/>
                <a:sym typeface="+mn-ea"/>
              </a:rPr>
              <a:t>，</a:t>
            </a:r>
            <a:r>
              <a:rPr lang="zh-CN" altLang="zh-CN" sz="1600" dirty="0">
                <a:ea typeface="宋体" panose="02010600030101010101" pitchFamily="2" charset="-122"/>
                <a:sym typeface="+mn-ea"/>
              </a:rPr>
              <a:t>根据过往两年的数据（2012 年 8 月至 2014 年 </a:t>
            </a:r>
            <a:r>
              <a:rPr lang="en-US" altLang="zh-CN" sz="1600" dirty="0">
                <a:ea typeface="宋体" panose="02010600030101010101" pitchFamily="2" charset="-122"/>
                <a:sym typeface="+mn-ea"/>
              </a:rPr>
              <a:t>9</a:t>
            </a:r>
            <a:r>
              <a:rPr lang="zh-CN" altLang="zh-CN" sz="1600" dirty="0">
                <a:ea typeface="宋体" panose="02010600030101010101" pitchFamily="2" charset="-122"/>
                <a:sym typeface="+mn-ea"/>
              </a:rPr>
              <a:t>月），需要用这些数据预测接下来 7 个月的乘客数量</a:t>
            </a:r>
          </a:p>
          <a:p>
            <a:pPr>
              <a:lnSpc>
                <a:spcPct val="150000"/>
              </a:lnSpc>
            </a:pPr>
            <a:r>
              <a:rPr lang="zh-CN" altLang="zh-CN" sz="1600" dirty="0">
                <a:ea typeface="宋体" panose="02010600030101010101" pitchFamily="2" charset="-122"/>
                <a:sym typeface="+mn-ea"/>
              </a:rPr>
              <a:t>以每天为单位聚合数据集</a:t>
            </a:r>
          </a:p>
          <a:p>
            <a:pPr marL="0" indent="0">
              <a:lnSpc>
                <a:spcPct val="150000"/>
              </a:lnSpc>
              <a:buNone/>
            </a:pPr>
            <a:endParaRPr lang="zh-CN" altLang="zh-CN" sz="1600" dirty="0">
              <a:ea typeface="宋体" panose="02010600030101010101" pitchFamily="2" charset="-122"/>
              <a:sym typeface="+mn-ea"/>
            </a:endParaRPr>
          </a:p>
          <a:p>
            <a:pPr marL="0" indent="0">
              <a:lnSpc>
                <a:spcPct val="150000"/>
              </a:lnSpc>
              <a:buNone/>
            </a:pPr>
            <a:r>
              <a:rPr lang="zh-CN" altLang="zh-CN" sz="1600" dirty="0">
                <a:ea typeface="宋体" panose="02010600030101010101" pitchFamily="2" charset="-122"/>
                <a:sym typeface="+mn-ea"/>
              </a:rPr>
              <a:t>m = Prophet(yearly_seasonality=True, seasonality_prior_scale=0.1)</a:t>
            </a:r>
          </a:p>
          <a:p>
            <a:pPr marL="0" indent="0">
              <a:lnSpc>
                <a:spcPct val="150000"/>
              </a:lnSpc>
              <a:buNone/>
            </a:pPr>
            <a:r>
              <a:rPr lang="en-US" altLang="zh-CN" sz="1600" dirty="0">
                <a:ea typeface="宋体" panose="02010600030101010101" pitchFamily="2" charset="-122"/>
                <a:sym typeface="+mn-ea"/>
              </a:rPr>
              <a:t># 预测未来7个月，213天</a:t>
            </a:r>
          </a:p>
          <a:p>
            <a:pPr marL="0" indent="0">
              <a:lnSpc>
                <a:spcPct val="150000"/>
              </a:lnSpc>
              <a:buNone/>
            </a:pPr>
            <a:r>
              <a:rPr lang="zh-CN" altLang="zh-CN" sz="1600" dirty="0">
                <a:ea typeface="宋体" panose="02010600030101010101" pitchFamily="2" charset="-122"/>
                <a:sym typeface="+mn-ea"/>
              </a:rPr>
              <a:t>future = m.make_future_dataframe(periods=213)</a:t>
            </a:r>
          </a:p>
          <a:p>
            <a:pPr marL="0" indent="0">
              <a:lnSpc>
                <a:spcPct val="150000"/>
              </a:lnSpc>
              <a:buNone/>
            </a:pPr>
            <a:endParaRPr lang="zh-CN" altLang="zh-CN" sz="1600" dirty="0">
              <a:ea typeface="宋体" panose="02010600030101010101" pitchFamily="2" charset="-122"/>
              <a:sym typeface="+mn-ea"/>
            </a:endParaRPr>
          </a:p>
          <a:p>
            <a:pPr>
              <a:lnSpc>
                <a:spcPct val="150000"/>
              </a:lnSpc>
            </a:pPr>
            <a:endParaRPr lang="zh-CN" altLang="zh-CN" sz="1600" dirty="0">
              <a:ea typeface="宋体" panose="02010600030101010101" pitchFamily="2" charset="-122"/>
              <a:sym typeface="+mn-ea"/>
            </a:endParaRPr>
          </a:p>
        </p:txBody>
      </p:sp>
      <p:graphicFrame>
        <p:nvGraphicFramePr>
          <p:cNvPr id="2" name="表格 1"/>
          <p:cNvGraphicFramePr/>
          <p:nvPr>
            <p:custDataLst>
              <p:tags r:id="rId2"/>
            </p:custDataLst>
          </p:nvPr>
        </p:nvGraphicFramePr>
        <p:xfrm>
          <a:off x="7204710" y="1612900"/>
          <a:ext cx="4341495" cy="3022600"/>
        </p:xfrm>
        <a:graphic>
          <a:graphicData uri="http://schemas.openxmlformats.org/drawingml/2006/table">
            <a:tbl>
              <a:tblPr firstRow="1" bandRow="1">
                <a:tableStyleId>{5C22544A-7EE6-4342-B048-85BDC9FD1C3A}</a:tableStyleId>
              </a:tblPr>
              <a:tblGrid>
                <a:gridCol w="949325">
                  <a:extLst>
                    <a:ext uri="{9D8B030D-6E8A-4147-A177-3AD203B41FA5}">
                      <a16:colId xmlns:a16="http://schemas.microsoft.com/office/drawing/2014/main" val="20000"/>
                    </a:ext>
                  </a:extLst>
                </a:gridCol>
                <a:gridCol w="1945005">
                  <a:extLst>
                    <a:ext uri="{9D8B030D-6E8A-4147-A177-3AD203B41FA5}">
                      <a16:colId xmlns:a16="http://schemas.microsoft.com/office/drawing/2014/main" val="20001"/>
                    </a:ext>
                  </a:extLst>
                </a:gridCol>
                <a:gridCol w="1447165">
                  <a:extLst>
                    <a:ext uri="{9D8B030D-6E8A-4147-A177-3AD203B41FA5}">
                      <a16:colId xmlns:a16="http://schemas.microsoft.com/office/drawing/2014/main" val="20002"/>
                    </a:ext>
                  </a:extLst>
                </a:gridCol>
              </a:tblGrid>
              <a:tr h="284480">
                <a:tc>
                  <a:txBody>
                    <a:bodyPr/>
                    <a:lstStyle/>
                    <a:p>
                      <a:pPr algn="l">
                        <a:buNone/>
                      </a:pPr>
                      <a:r>
                        <a:rPr lang="en-US" sz="1600">
                          <a:solidFill>
                            <a:srgbClr val="000000"/>
                          </a:solidFill>
                          <a:latin typeface="宋体" panose="02010600030101010101" pitchFamily="2" charset="-122"/>
                        </a:rPr>
                        <a:t>ID</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Datetime</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Count</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0"/>
                  </a:ext>
                </a:extLst>
              </a:tr>
              <a:tr h="284480">
                <a:tc>
                  <a:txBody>
                    <a:bodyPr/>
                    <a:lstStyle/>
                    <a:p>
                      <a:pPr algn="l">
                        <a:buNone/>
                      </a:pPr>
                      <a:r>
                        <a:rPr lang="en-US" sz="1600">
                          <a:solidFill>
                            <a:srgbClr val="000000"/>
                          </a:solidFill>
                          <a:latin typeface="宋体" panose="02010600030101010101" pitchFamily="2" charset="-122"/>
                        </a:rPr>
                        <a:t>0</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25-08-2012 00:00</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8</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1"/>
                  </a:ext>
                </a:extLst>
              </a:tr>
              <a:tr h="284480">
                <a:tc>
                  <a:txBody>
                    <a:bodyPr/>
                    <a:lstStyle/>
                    <a:p>
                      <a:pPr algn="l">
                        <a:buNone/>
                      </a:pPr>
                      <a:r>
                        <a:rPr lang="en-US" sz="1600">
                          <a:solidFill>
                            <a:srgbClr val="000000"/>
                          </a:solidFill>
                          <a:latin typeface="宋体" panose="02010600030101010101" pitchFamily="2" charset="-122"/>
                        </a:rPr>
                        <a:t>1</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25-08-2012 01:00</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2</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2"/>
                  </a:ext>
                </a:extLst>
              </a:tr>
              <a:tr h="284480">
                <a:tc>
                  <a:txBody>
                    <a:bodyPr/>
                    <a:lstStyle/>
                    <a:p>
                      <a:pPr algn="l">
                        <a:buNone/>
                      </a:pPr>
                      <a:r>
                        <a:rPr lang="en-US" sz="1600">
                          <a:solidFill>
                            <a:srgbClr val="000000"/>
                          </a:solidFill>
                          <a:latin typeface="宋体" panose="02010600030101010101" pitchFamily="2" charset="-122"/>
                        </a:rPr>
                        <a:t>2</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25-08-2012 02:00</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6</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3"/>
                  </a:ext>
                </a:extLst>
              </a:tr>
              <a:tr h="284480">
                <a:tc>
                  <a:txBody>
                    <a:bodyPr/>
                    <a:lstStyle/>
                    <a:p>
                      <a:pPr algn="l">
                        <a:buNone/>
                      </a:pPr>
                      <a:r>
                        <a:rPr lang="en-US" sz="1600">
                          <a:solidFill>
                            <a:srgbClr val="000000"/>
                          </a:solidFill>
                          <a:latin typeface="宋体" panose="02010600030101010101" pitchFamily="2" charset="-122"/>
                        </a:rPr>
                        <a:t>3</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25-08-2012 03:00</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2</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4"/>
                  </a:ext>
                </a:extLst>
              </a:tr>
              <a:tr h="284480">
                <a:tc>
                  <a:txBody>
                    <a:bodyPr/>
                    <a:lstStyle/>
                    <a:p>
                      <a:pPr algn="l">
                        <a:buNone/>
                      </a:pPr>
                      <a:r>
                        <a:rPr lang="en-US" sz="1600">
                          <a:solidFill>
                            <a:srgbClr val="000000"/>
                          </a:solidFill>
                          <a:latin typeface="宋体" panose="02010600030101010101" pitchFamily="2" charset="-122"/>
                        </a:rPr>
                        <a:t>4</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25-08-2012 04:00</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2</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5"/>
                  </a:ext>
                </a:extLst>
              </a:tr>
              <a:tr h="284480">
                <a:tc>
                  <a:txBody>
                    <a:bodyPr/>
                    <a:lstStyle/>
                    <a:p>
                      <a:pPr algn="l">
                        <a:buNone/>
                      </a:pPr>
                      <a:r>
                        <a:rPr lang="en-US" sz="1600">
                          <a:solidFill>
                            <a:srgbClr val="000000"/>
                          </a:solidFill>
                          <a:latin typeface="宋体" panose="02010600030101010101" pitchFamily="2" charset="-122"/>
                        </a:rPr>
                        <a:t>5</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25-08-2012 05:00</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2</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6"/>
                  </a:ext>
                </a:extLst>
              </a:tr>
              <a:tr h="284480">
                <a:tc>
                  <a:txBody>
                    <a:bodyPr/>
                    <a:lstStyle/>
                    <a:p>
                      <a:pPr algn="l">
                        <a:buNone/>
                      </a:pPr>
                      <a:r>
                        <a:rPr lang="en-US" altLang="en-US" sz="1600">
                          <a:solidFill>
                            <a:srgbClr val="000000"/>
                          </a:solidFill>
                          <a:latin typeface="宋体" panose="02010600030101010101" pitchFamily="2" charset="-122"/>
                        </a:rPr>
                        <a:t>……</a:t>
                      </a: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altLang="en-US" sz="1600">
                          <a:solidFill>
                            <a:srgbClr val="000000"/>
                          </a:solidFill>
                          <a:latin typeface="宋体" panose="02010600030101010101" pitchFamily="2" charset="-122"/>
                        </a:rPr>
                        <a:t>……</a:t>
                      </a: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altLang="en-US" sz="1600">
                          <a:solidFill>
                            <a:srgbClr val="000000"/>
                          </a:solidFill>
                          <a:latin typeface="宋体" panose="02010600030101010101" pitchFamily="2" charset="-122"/>
                        </a:rPr>
                        <a:t>……</a:t>
                      </a: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7"/>
                  </a:ext>
                </a:extLst>
              </a:tr>
              <a:tr h="284480">
                <a:tc>
                  <a:txBody>
                    <a:bodyPr/>
                    <a:lstStyle/>
                    <a:p>
                      <a:pPr algn="l">
                        <a:buNone/>
                      </a:pPr>
                      <a:r>
                        <a:rPr lang="en-US" sz="1600">
                          <a:solidFill>
                            <a:srgbClr val="000000"/>
                          </a:solidFill>
                          <a:latin typeface="宋体" panose="02010600030101010101" pitchFamily="2" charset="-122"/>
                        </a:rPr>
                        <a:t>18286</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25-09-2014 22:00</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580</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8"/>
                  </a:ext>
                </a:extLst>
              </a:tr>
              <a:tr h="284480">
                <a:tc>
                  <a:txBody>
                    <a:bodyPr/>
                    <a:lstStyle/>
                    <a:p>
                      <a:pPr algn="l">
                        <a:buNone/>
                      </a:pPr>
                      <a:r>
                        <a:rPr lang="en-US" sz="1600">
                          <a:solidFill>
                            <a:srgbClr val="000000"/>
                          </a:solidFill>
                          <a:latin typeface="宋体" panose="02010600030101010101" pitchFamily="2" charset="-122"/>
                        </a:rPr>
                        <a:t>18287</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25-09-2014 23:00</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534</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9"/>
                  </a:ext>
                </a:extLst>
              </a:tr>
            </a:tbl>
          </a:graphicData>
        </a:graphic>
      </p:graphicFrame>
    </p:spTree>
    <p:custDataLst>
      <p:tags r:id="rId1"/>
    </p:custData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Project</a:t>
            </a:r>
            <a:r>
              <a:rPr lang="zh-CN" altLang="zh-CN" dirty="0">
                <a:ea typeface="宋体" panose="02010600030101010101" pitchFamily="2" charset="-122"/>
                <a:sym typeface="+mn-ea"/>
              </a:rPr>
              <a:t>：沪市指数预测</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385570"/>
            <a:ext cx="587756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Project </a:t>
            </a:r>
            <a:r>
              <a:rPr lang="zh-CN" sz="1600" dirty="0">
                <a:ea typeface="宋体" panose="02010600030101010101" pitchFamily="2" charset="-122"/>
                <a:sym typeface="+mn-ea"/>
              </a:rPr>
              <a:t>：沪市指数预测</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沪市指数的历史数据（从1990年12月19日到20</a:t>
            </a:r>
            <a:r>
              <a:rPr lang="en-US" sz="1600" dirty="0">
                <a:ea typeface="宋体" panose="02010600030101010101" pitchFamily="2" charset="-122"/>
                <a:sym typeface="+mn-ea"/>
              </a:rPr>
              <a:t>20</a:t>
            </a:r>
            <a:r>
              <a:rPr sz="1600" dirty="0">
                <a:ea typeface="宋体" panose="02010600030101010101" pitchFamily="2" charset="-122"/>
                <a:sym typeface="+mn-ea"/>
              </a:rPr>
              <a:t>年</a:t>
            </a:r>
            <a:r>
              <a:rPr lang="en-US" sz="1600" dirty="0">
                <a:ea typeface="宋体" panose="02010600030101010101" pitchFamily="2" charset="-122"/>
                <a:sym typeface="+mn-ea"/>
              </a:rPr>
              <a:t>3</a:t>
            </a:r>
            <a:r>
              <a:rPr sz="1600" dirty="0">
                <a:ea typeface="宋体" panose="02010600030101010101" pitchFamily="2" charset="-122"/>
                <a:sym typeface="+mn-ea"/>
              </a:rPr>
              <a:t>月</a:t>
            </a:r>
            <a:r>
              <a:rPr lang="en-US" sz="1600" dirty="0">
                <a:ea typeface="宋体" panose="02010600030101010101" pitchFamily="2" charset="-122"/>
                <a:sym typeface="+mn-ea"/>
              </a:rPr>
              <a:t>12</a:t>
            </a:r>
            <a:r>
              <a:rPr sz="1600" dirty="0">
                <a:ea typeface="宋体" panose="02010600030101010101" pitchFamily="2" charset="-122"/>
                <a:sym typeface="+mn-ea"/>
              </a:rPr>
              <a:t>日）</a:t>
            </a:r>
          </a:p>
          <a:p>
            <a:pPr>
              <a:lnSpc>
                <a:spcPct val="150000"/>
              </a:lnSpc>
            </a:pPr>
            <a:r>
              <a:rPr sz="1600" dirty="0">
                <a:ea typeface="宋体" panose="02010600030101010101" pitchFamily="2" charset="-122"/>
                <a:sym typeface="+mn-ea"/>
              </a:rPr>
              <a:t>请你编写代码</a:t>
            </a:r>
            <a:r>
              <a:rPr lang="zh-CN" sz="1600" dirty="0">
                <a:ea typeface="宋体" panose="02010600030101010101" pitchFamily="2" charset="-122"/>
                <a:sym typeface="+mn-ea"/>
              </a:rPr>
              <a:t>对</a:t>
            </a:r>
            <a:r>
              <a:rPr sz="1600" dirty="0">
                <a:ea typeface="宋体" panose="02010600030101010101" pitchFamily="2" charset="-122"/>
                <a:sym typeface="+mn-ea"/>
              </a:rPr>
              <a:t>沪市指数未来</a:t>
            </a:r>
            <a:r>
              <a:rPr lang="en-US" sz="1600" dirty="0">
                <a:ea typeface="宋体" panose="02010600030101010101" pitchFamily="2" charset="-122"/>
                <a:sym typeface="+mn-ea"/>
              </a:rPr>
              <a:t>3</a:t>
            </a:r>
            <a:r>
              <a:rPr sz="1600" dirty="0">
                <a:ea typeface="宋体" panose="02010600030101010101" pitchFamily="2" charset="-122"/>
                <a:sym typeface="+mn-ea"/>
              </a:rPr>
              <a:t>个月（截止到20</a:t>
            </a:r>
            <a:r>
              <a:rPr lang="en-US" sz="1600" dirty="0">
                <a:ea typeface="宋体" panose="02010600030101010101" pitchFamily="2" charset="-122"/>
                <a:sym typeface="+mn-ea"/>
              </a:rPr>
              <a:t>20</a:t>
            </a:r>
            <a:r>
              <a:rPr sz="1600" dirty="0">
                <a:ea typeface="宋体" panose="02010600030101010101" pitchFamily="2" charset="-122"/>
                <a:sym typeface="+mn-ea"/>
              </a:rPr>
              <a:t>年</a:t>
            </a:r>
            <a:r>
              <a:rPr lang="en-US" sz="1600" dirty="0">
                <a:ea typeface="宋体" panose="02010600030101010101" pitchFamily="2" charset="-122"/>
                <a:sym typeface="+mn-ea"/>
              </a:rPr>
              <a:t>6</a:t>
            </a:r>
            <a:r>
              <a:rPr sz="1600" dirty="0">
                <a:ea typeface="宋体" panose="02010600030101010101" pitchFamily="2" charset="-122"/>
                <a:sym typeface="+mn-ea"/>
              </a:rPr>
              <a:t>月31日）的变化进行预测（将数据转化为按月统计即可）</a:t>
            </a: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pic>
        <p:nvPicPr>
          <p:cNvPr id="3" name="图片 2"/>
          <p:cNvPicPr>
            <a:picLocks noChangeAspect="1"/>
          </p:cNvPicPr>
          <p:nvPr/>
        </p:nvPicPr>
        <p:blipFill>
          <a:blip r:embed="rId4"/>
          <a:stretch>
            <a:fillRect/>
          </a:stretch>
        </p:blipFill>
        <p:spPr>
          <a:xfrm>
            <a:off x="6485890" y="1970405"/>
            <a:ext cx="5619750" cy="2676525"/>
          </a:xfrm>
          <a:prstGeom prst="rect">
            <a:avLst/>
          </a:prstGeom>
        </p:spPr>
      </p:pic>
      <p:sp>
        <p:nvSpPr>
          <p:cNvPr id="2" name="Content Placeholder 2"/>
          <p:cNvSpPr txBox="1">
            <a:spLocks noGrp="1"/>
          </p:cNvSpPr>
          <p:nvPr/>
        </p:nvSpPr>
        <p:spPr>
          <a:xfrm>
            <a:off x="8234680" y="4798695"/>
            <a:ext cx="3211195" cy="4724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600" dirty="0">
                <a:ea typeface="宋体" panose="02010600030101010101" pitchFamily="2" charset="-122"/>
                <a:sym typeface="+mn-ea"/>
              </a:rPr>
              <a:t>1990</a:t>
            </a:r>
            <a:r>
              <a:rPr lang="zh-CN" sz="1600" dirty="0">
                <a:ea typeface="宋体" panose="02010600030101010101" pitchFamily="2" charset="-122"/>
                <a:sym typeface="+mn-ea"/>
              </a:rPr>
              <a:t>年到</a:t>
            </a:r>
            <a:r>
              <a:rPr lang="en-US" altLang="zh-CN" sz="1600" dirty="0">
                <a:ea typeface="宋体" panose="02010600030101010101" pitchFamily="2" charset="-122"/>
                <a:sym typeface="+mn-ea"/>
              </a:rPr>
              <a:t>2020</a:t>
            </a:r>
            <a:r>
              <a:rPr lang="zh-CN" altLang="en-US" sz="1600" dirty="0">
                <a:ea typeface="宋体" panose="02010600030101010101" pitchFamily="2" charset="-122"/>
                <a:sym typeface="+mn-ea"/>
              </a:rPr>
              <a:t>年沪市指数走势</a:t>
            </a:r>
            <a:endParaRPr sz="1600" dirty="0">
              <a:ea typeface="宋体" panose="02010600030101010101" pitchFamily="2" charset="-122"/>
              <a:sym typeface="+mn-ea"/>
            </a:endParaRPr>
          </a:p>
        </p:txBody>
      </p:sp>
    </p:spTree>
    <p:custDataLst>
      <p:tags r:id="rId1"/>
    </p:custData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en-US" dirty="0">
                <a:ea typeface="宋体" panose="02010600030101010101" pitchFamily="2" charset="-122"/>
              </a:rPr>
              <a:t>Summary</a:t>
            </a:r>
            <a:endParaRPr lang="zh-CN" dirty="0">
              <a:ea typeface="宋体" panose="02010600030101010101" pitchFamily="2" charset="-122"/>
            </a:endParaRPr>
          </a:p>
        </p:txBody>
      </p:sp>
      <p:sp>
        <p:nvSpPr>
          <p:cNvPr id="2" name="文本占位符 1"/>
          <p:cNvSpPr>
            <a:spLocks noGrp="1"/>
          </p:cNvSpPr>
          <p:nvPr>
            <p:ph type="body" idx="1"/>
          </p:nvPr>
        </p:nvSpPr>
        <p:spPr>
          <a:xfrm>
            <a:off x="482600" y="1252855"/>
            <a:ext cx="5968365" cy="4876165"/>
          </a:xfrm>
        </p:spPr>
        <p:txBody>
          <a:bodyPr>
            <a:normAutofit/>
          </a:bodyPr>
          <a:lstStyle/>
          <a:p>
            <a:pPr algn="just">
              <a:lnSpc>
                <a:spcPct val="150000"/>
              </a:lnSpc>
              <a:spcAft>
                <a:spcPts val="0"/>
              </a:spcAft>
            </a:pPr>
            <a:r>
              <a:rPr sz="1600" dirty="0">
                <a:sym typeface="+mn-ea"/>
              </a:rPr>
              <a:t>Prophet 针对的是商业预测任务</a:t>
            </a:r>
          </a:p>
          <a:p>
            <a:pPr algn="just">
              <a:lnSpc>
                <a:spcPct val="150000"/>
              </a:lnSpc>
              <a:spcAft>
                <a:spcPts val="0"/>
              </a:spcAft>
            </a:pPr>
            <a:r>
              <a:rPr sz="1600" dirty="0">
                <a:sym typeface="+mn-ea"/>
              </a:rPr>
              <a:t>优点</a:t>
            </a:r>
            <a:r>
              <a:rPr lang="zh-CN" sz="1600" dirty="0">
                <a:ea typeface="宋体" panose="02010600030101010101" pitchFamily="2" charset="-122"/>
                <a:sym typeface="+mn-ea"/>
              </a:rPr>
              <a:t>：</a:t>
            </a:r>
            <a:r>
              <a:rPr sz="1600" dirty="0">
                <a:sym typeface="+mn-ea"/>
              </a:rPr>
              <a:t>不需要特征工程就</a:t>
            </a:r>
            <a:r>
              <a:rPr lang="zh-CN" sz="1600" dirty="0">
                <a:ea typeface="宋体" panose="02010600030101010101" pitchFamily="2" charset="-122"/>
                <a:sym typeface="+mn-ea"/>
              </a:rPr>
              <a:t>能</a:t>
            </a:r>
            <a:r>
              <a:rPr sz="1600" dirty="0">
                <a:sym typeface="+mn-ea"/>
              </a:rPr>
              <a:t>得到趋势，季节因素和节假日因素</a:t>
            </a:r>
          </a:p>
          <a:p>
            <a:pPr algn="just">
              <a:lnSpc>
                <a:spcPct val="150000"/>
              </a:lnSpc>
              <a:spcAft>
                <a:spcPts val="0"/>
              </a:spcAft>
            </a:pPr>
            <a:r>
              <a:rPr lang="zh-CN" sz="1600" dirty="0">
                <a:ea typeface="宋体" panose="02010600030101010101" pitchFamily="2" charset="-122"/>
                <a:sym typeface="+mn-ea"/>
              </a:rPr>
              <a:t>不足：</a:t>
            </a:r>
            <a:r>
              <a:rPr sz="1600" dirty="0">
                <a:sym typeface="+mn-ea"/>
              </a:rPr>
              <a:t>无法利用更多的信息，如在预测商品的销量时，无法利用商品的信息，门店的信息，促销的信息等</a:t>
            </a:r>
          </a:p>
          <a:p>
            <a:pPr algn="just">
              <a:lnSpc>
                <a:spcPct val="150000"/>
              </a:lnSpc>
              <a:spcAft>
                <a:spcPts val="0"/>
              </a:spcAft>
            </a:pPr>
            <a:r>
              <a:rPr lang="zh-CN" sz="1600" dirty="0">
                <a:ea typeface="宋体" panose="02010600030101010101" pitchFamily="2" charset="-122"/>
                <a:sym typeface="+mn-ea"/>
              </a:rPr>
              <a:t>传入prophet的数据分为两列 ds 和 y</a:t>
            </a:r>
          </a:p>
          <a:p>
            <a:pPr marL="0" indent="0" algn="just">
              <a:lnSpc>
                <a:spcPct val="150000"/>
              </a:lnSpc>
              <a:spcAft>
                <a:spcPts val="0"/>
              </a:spcAft>
              <a:buNone/>
            </a:pPr>
            <a:r>
              <a:rPr lang="zh-CN" sz="1600" dirty="0">
                <a:ea typeface="宋体" panose="02010600030101010101" pitchFamily="2" charset="-122"/>
                <a:sym typeface="+mn-ea"/>
              </a:rPr>
              <a:t>ds表示时间戳（pandas的日期格式）</a:t>
            </a:r>
          </a:p>
          <a:p>
            <a:pPr marL="0" indent="0" algn="just">
              <a:lnSpc>
                <a:spcPct val="150000"/>
              </a:lnSpc>
              <a:spcAft>
                <a:spcPts val="0"/>
              </a:spcAft>
              <a:buNone/>
            </a:pPr>
            <a:r>
              <a:rPr lang="zh-CN" sz="1600" dirty="0">
                <a:ea typeface="宋体" panose="02010600030101010101" pitchFamily="2" charset="-122"/>
                <a:sym typeface="+mn-ea"/>
              </a:rPr>
              <a:t>y表示</a:t>
            </a:r>
            <a:r>
              <a:rPr lang="en-US" altLang="zh-CN" sz="1600" dirty="0">
                <a:ea typeface="宋体" panose="02010600030101010101" pitchFamily="2" charset="-122"/>
                <a:sym typeface="+mn-ea"/>
              </a:rPr>
              <a:t>true value</a:t>
            </a:r>
            <a:r>
              <a:rPr lang="zh-CN" altLang="zh-CN" sz="1600" dirty="0">
                <a:ea typeface="宋体" panose="02010600030101010101" pitchFamily="2" charset="-122"/>
                <a:sym typeface="+mn-ea"/>
              </a:rPr>
              <a:t>，也是</a:t>
            </a:r>
            <a:r>
              <a:rPr lang="zh-CN" sz="1600" dirty="0">
                <a:ea typeface="宋体" panose="02010600030101010101" pitchFamily="2" charset="-122"/>
                <a:sym typeface="+mn-ea"/>
              </a:rPr>
              <a:t>需要预测的值（数值型）</a:t>
            </a:r>
          </a:p>
          <a:p>
            <a:pPr algn="just">
              <a:lnSpc>
                <a:spcPct val="150000"/>
              </a:lnSpc>
              <a:spcAft>
                <a:spcPts val="0"/>
              </a:spcAft>
            </a:pPr>
            <a:r>
              <a:rPr lang="zh-CN" sz="1600" dirty="0">
                <a:ea typeface="宋体" panose="02010600030101010101" pitchFamily="2" charset="-122"/>
                <a:sym typeface="+mn-ea"/>
              </a:rPr>
              <a:t>带holidays参数的prophet</a:t>
            </a:r>
          </a:p>
          <a:p>
            <a:pPr marL="0" indent="0" algn="just">
              <a:lnSpc>
                <a:spcPct val="150000"/>
              </a:lnSpc>
              <a:spcAft>
                <a:spcPts val="0"/>
              </a:spcAft>
              <a:buNone/>
            </a:pPr>
            <a:r>
              <a:rPr lang="zh-CN" sz="1600" dirty="0">
                <a:ea typeface="宋体" panose="02010600030101010101" pitchFamily="2" charset="-122"/>
                <a:sym typeface="+mn-ea"/>
              </a:rPr>
              <a:t>m = Prophet(holidays=holidays)</a:t>
            </a:r>
          </a:p>
          <a:p>
            <a:pPr algn="just">
              <a:lnSpc>
                <a:spcPct val="150000"/>
              </a:lnSpc>
              <a:spcAft>
                <a:spcPts val="0"/>
              </a:spcAft>
            </a:pPr>
            <a:endParaRPr sz="1600" dirty="0">
              <a:sym typeface="+mn-ea"/>
            </a:endParaRPr>
          </a:p>
          <a:p>
            <a:pPr marL="0" indent="0" algn="just">
              <a:lnSpc>
                <a:spcPct val="150000"/>
              </a:lnSpc>
              <a:spcAft>
                <a:spcPts val="0"/>
              </a:spcAft>
              <a:buFont typeface="Arial" panose="020B0604020202020204" pitchFamily="34" charset="0"/>
              <a:buNone/>
            </a:pPr>
            <a:endParaRPr sz="1600" dirty="0">
              <a:sym typeface="+mn-ea"/>
            </a:endParaRPr>
          </a:p>
        </p:txBody>
      </p:sp>
      <p:sp>
        <p:nvSpPr>
          <p:cNvPr id="3" name="文本占位符 1"/>
          <p:cNvSpPr>
            <a:spLocks noGrp="1"/>
          </p:cNvSpPr>
          <p:nvPr/>
        </p:nvSpPr>
        <p:spPr>
          <a:xfrm>
            <a:off x="6569710" y="1198880"/>
            <a:ext cx="5546090" cy="528764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gn="just">
              <a:lnSpc>
                <a:spcPct val="150000"/>
              </a:lnSpc>
              <a:spcAft>
                <a:spcPts val="0"/>
              </a:spcAft>
            </a:pPr>
            <a:r>
              <a:rPr lang="zh-CN" sz="1600" dirty="0">
                <a:ea typeface="宋体" panose="02010600030101010101" pitchFamily="2" charset="-122"/>
                <a:sym typeface="+mn-ea"/>
              </a:rPr>
              <a:t>生成未来日期</a:t>
            </a:r>
          </a:p>
          <a:p>
            <a:pPr marL="0" indent="0" algn="just">
              <a:lnSpc>
                <a:spcPct val="150000"/>
              </a:lnSpc>
              <a:spcAft>
                <a:spcPts val="0"/>
              </a:spcAft>
              <a:buNone/>
            </a:pPr>
            <a:r>
              <a:rPr sz="1600" dirty="0">
                <a:sym typeface="+mn-ea"/>
              </a:rPr>
              <a:t>future = model.make_future_dataframe(periods=365)</a:t>
            </a:r>
          </a:p>
          <a:p>
            <a:pPr marL="0" indent="0" algn="just">
              <a:lnSpc>
                <a:spcPct val="150000"/>
              </a:lnSpc>
              <a:spcAft>
                <a:spcPts val="0"/>
              </a:spcAft>
              <a:buNone/>
            </a:pPr>
            <a:r>
              <a:rPr lang="en-US" altLang="zh-CN" sz="1600" dirty="0">
                <a:ea typeface="宋体" panose="02010600030101010101" pitchFamily="2" charset="-122"/>
                <a:sym typeface="+mn-ea"/>
              </a:rPr>
              <a:t>future</a:t>
            </a:r>
            <a:r>
              <a:rPr lang="zh-CN" altLang="zh-CN" sz="1600" dirty="0">
                <a:ea typeface="宋体" panose="02010600030101010101" pitchFamily="2" charset="-122"/>
                <a:sym typeface="+mn-ea"/>
              </a:rPr>
              <a:t>为时间轴，在原有基础上增加</a:t>
            </a:r>
            <a:r>
              <a:rPr lang="en-US" altLang="zh-CN" sz="1600" dirty="0">
                <a:ea typeface="宋体" panose="02010600030101010101" pitchFamily="2" charset="-122"/>
                <a:sym typeface="+mn-ea"/>
              </a:rPr>
              <a:t>365</a:t>
            </a:r>
            <a:r>
              <a:rPr lang="zh-CN" altLang="en-US" sz="1600" dirty="0">
                <a:ea typeface="宋体" panose="02010600030101010101" pitchFamily="2" charset="-122"/>
                <a:sym typeface="+mn-ea"/>
              </a:rPr>
              <a:t>天（会包括之前的历史时间戳）</a:t>
            </a:r>
            <a:endParaRPr sz="1600" dirty="0">
              <a:sym typeface="+mn-ea"/>
            </a:endParaRPr>
          </a:p>
          <a:p>
            <a:pPr algn="just">
              <a:lnSpc>
                <a:spcPct val="150000"/>
              </a:lnSpc>
              <a:spcAft>
                <a:spcPts val="0"/>
              </a:spcAft>
            </a:pPr>
            <a:r>
              <a:rPr lang="zh-CN" sz="1600" dirty="0">
                <a:ea typeface="宋体" panose="02010600030101010101" pitchFamily="2" charset="-122"/>
                <a:sym typeface="+mn-ea"/>
              </a:rPr>
              <a:t>模型训练 model.fit(df)</a:t>
            </a:r>
          </a:p>
          <a:p>
            <a:pPr algn="just">
              <a:lnSpc>
                <a:spcPct val="150000"/>
              </a:lnSpc>
              <a:spcAft>
                <a:spcPts val="0"/>
              </a:spcAft>
            </a:pPr>
            <a:r>
              <a:rPr lang="zh-CN" sz="1600" dirty="0">
                <a:ea typeface="宋体" panose="02010600030101010101" pitchFamily="2" charset="-122"/>
                <a:sym typeface="+mn-ea"/>
              </a:rPr>
              <a:t>模型预测 forecast = model.predict(future)</a:t>
            </a:r>
          </a:p>
          <a:p>
            <a:pPr algn="just">
              <a:lnSpc>
                <a:spcPct val="150000"/>
              </a:lnSpc>
              <a:spcAft>
                <a:spcPts val="0"/>
              </a:spcAft>
            </a:pPr>
            <a:r>
              <a:rPr lang="zh-CN" sz="1600" dirty="0">
                <a:ea typeface="宋体" panose="02010600030101010101" pitchFamily="2" charset="-122"/>
                <a:sym typeface="+mn-ea"/>
              </a:rPr>
              <a:t>成分分析，</a:t>
            </a:r>
            <a:r>
              <a:rPr sz="1600" dirty="0">
                <a:sym typeface="+mn-ea"/>
              </a:rPr>
              <a:t>plot_components(forecast)</a:t>
            </a:r>
          </a:p>
          <a:p>
            <a:pPr marL="0" indent="0" algn="just">
              <a:lnSpc>
                <a:spcPct val="150000"/>
              </a:lnSpc>
              <a:spcAft>
                <a:spcPts val="0"/>
              </a:spcAft>
              <a:buNone/>
            </a:pPr>
            <a:r>
              <a:rPr lang="zh-CN" sz="1600" dirty="0">
                <a:ea typeface="宋体" panose="02010600030101010101" pitchFamily="2" charset="-122"/>
                <a:sym typeface="+mn-ea"/>
              </a:rPr>
              <a:t>绘制</a:t>
            </a:r>
            <a:r>
              <a:rPr lang="en-US" altLang="zh-CN" sz="1600" dirty="0">
                <a:ea typeface="宋体" panose="02010600030101010101" pitchFamily="2" charset="-122"/>
                <a:sym typeface="+mn-ea"/>
              </a:rPr>
              <a:t>trend, weekly, yearly</a:t>
            </a:r>
            <a:r>
              <a:rPr lang="zh-CN" altLang="zh-CN" sz="1600" dirty="0">
                <a:ea typeface="宋体" panose="02010600030101010101" pitchFamily="2" charset="-122"/>
                <a:sym typeface="+mn-ea"/>
              </a:rPr>
              <a:t>趋势图，会包括之前历史时间戳预测</a:t>
            </a:r>
            <a:endParaRPr lang="zh-CN" sz="1600" dirty="0">
              <a:ea typeface="宋体" panose="02010600030101010101" pitchFamily="2" charset="-122"/>
              <a:sym typeface="+mn-ea"/>
            </a:endParaRPr>
          </a:p>
          <a:p>
            <a:pPr algn="just">
              <a:lnSpc>
                <a:spcPct val="150000"/>
              </a:lnSpc>
              <a:spcAft>
                <a:spcPts val="0"/>
              </a:spcAft>
            </a:pPr>
            <a:endParaRPr lang="zh-CN" sz="1600" dirty="0">
              <a:ea typeface="宋体" panose="02010600030101010101" pitchFamily="2" charset="-122"/>
              <a:sym typeface="+mn-ea"/>
            </a:endParaRPr>
          </a:p>
          <a:p>
            <a:pPr algn="just">
              <a:lnSpc>
                <a:spcPct val="150000"/>
              </a:lnSpc>
              <a:spcAft>
                <a:spcPts val="0"/>
              </a:spcAft>
            </a:pPr>
            <a:endParaRPr lang="zh-CN" sz="1400" dirty="0">
              <a:ea typeface="宋体" panose="02010600030101010101" pitchFamily="2" charset="-122"/>
              <a:sym typeface="+mn-ea"/>
            </a:endParaRPr>
          </a:p>
        </p:txBody>
      </p:sp>
      <p:pic>
        <p:nvPicPr>
          <p:cNvPr id="5" name="图片 4"/>
          <p:cNvPicPr>
            <a:picLocks noChangeAspect="1"/>
          </p:cNvPicPr>
          <p:nvPr/>
        </p:nvPicPr>
        <p:blipFill>
          <a:blip r:embed="rId4"/>
          <a:stretch>
            <a:fillRect/>
          </a:stretch>
        </p:blipFill>
        <p:spPr>
          <a:xfrm>
            <a:off x="6450965" y="4919980"/>
            <a:ext cx="5156200" cy="1804035"/>
          </a:xfrm>
          <a:prstGeom prst="rect">
            <a:avLst/>
          </a:prstGeom>
        </p:spPr>
      </p:pic>
    </p:spTree>
    <p:custDataLst>
      <p:tags r:id="rId1"/>
    </p:custData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en-US" dirty="0">
                <a:ea typeface="宋体" panose="02010600030101010101" pitchFamily="2" charset="-122"/>
              </a:rPr>
              <a:t>Summary</a:t>
            </a:r>
            <a:endParaRPr lang="zh-CN" dirty="0">
              <a:ea typeface="宋体" panose="02010600030101010101" pitchFamily="2" charset="-122"/>
            </a:endParaRPr>
          </a:p>
        </p:txBody>
      </p:sp>
      <p:sp>
        <p:nvSpPr>
          <p:cNvPr id="2" name="文本占位符 1"/>
          <p:cNvSpPr>
            <a:spLocks noGrp="1"/>
          </p:cNvSpPr>
          <p:nvPr>
            <p:ph type="body" idx="1"/>
          </p:nvPr>
        </p:nvSpPr>
        <p:spPr>
          <a:xfrm>
            <a:off x="482600" y="1186180"/>
            <a:ext cx="5958840" cy="5605780"/>
          </a:xfrm>
        </p:spPr>
        <p:txBody>
          <a:bodyPr>
            <a:normAutofit/>
          </a:bodyPr>
          <a:lstStyle/>
          <a:p>
            <a:pPr algn="just">
              <a:lnSpc>
                <a:spcPct val="150000"/>
              </a:lnSpc>
              <a:spcAft>
                <a:spcPts val="0"/>
              </a:spcAft>
            </a:pPr>
            <a:r>
              <a:rPr lang="en-US" altLang="zh-CN" sz="1600" dirty="0">
                <a:ea typeface="宋体" panose="02010600030101010101" pitchFamily="2" charset="-122"/>
                <a:sym typeface="+mn-ea"/>
              </a:rPr>
              <a:t>forecaset</a:t>
            </a:r>
            <a:r>
              <a:rPr lang="zh-CN" altLang="zh-CN" sz="1600" dirty="0">
                <a:ea typeface="宋体" panose="02010600030101010101" pitchFamily="2" charset="-122"/>
                <a:sym typeface="+mn-ea"/>
              </a:rPr>
              <a:t>字段包括：</a:t>
            </a:r>
            <a:endParaRPr lang="zh-CN" sz="1600" dirty="0">
              <a:ea typeface="宋体" panose="02010600030101010101" pitchFamily="2" charset="-122"/>
              <a:sym typeface="+mn-ea"/>
            </a:endParaRPr>
          </a:p>
          <a:p>
            <a:pPr marL="0" indent="0" algn="just">
              <a:lnSpc>
                <a:spcPct val="150000"/>
              </a:lnSpc>
              <a:spcAft>
                <a:spcPts val="0"/>
              </a:spcAft>
              <a:buNone/>
            </a:pPr>
            <a:r>
              <a:rPr lang="zh-CN" sz="1600" dirty="0">
                <a:ea typeface="宋体" panose="02010600030101010101" pitchFamily="2" charset="-122"/>
                <a:sym typeface="+mn-ea"/>
              </a:rPr>
              <a:t>ds, 时间轴</a:t>
            </a:r>
          </a:p>
          <a:p>
            <a:pPr marL="0" indent="0" algn="just">
              <a:lnSpc>
                <a:spcPct val="150000"/>
              </a:lnSpc>
              <a:spcAft>
                <a:spcPts val="0"/>
              </a:spcAft>
              <a:buNone/>
            </a:pPr>
            <a:r>
              <a:rPr lang="zh-CN" sz="1600" dirty="0">
                <a:ea typeface="宋体" panose="02010600030101010101" pitchFamily="2" charset="-122"/>
                <a:sym typeface="+mn-ea"/>
              </a:rPr>
              <a:t>trend, trend_lower, trend_upper, 趋势</a:t>
            </a:r>
          </a:p>
          <a:p>
            <a:pPr marL="0" indent="0" algn="just">
              <a:lnSpc>
                <a:spcPct val="150000"/>
              </a:lnSpc>
              <a:spcAft>
                <a:spcPts val="0"/>
              </a:spcAft>
              <a:buNone/>
            </a:pPr>
            <a:r>
              <a:rPr lang="zh-CN" sz="1600" dirty="0">
                <a:ea typeface="宋体" panose="02010600030101010101" pitchFamily="2" charset="-122"/>
                <a:sym typeface="+mn-ea"/>
              </a:rPr>
              <a:t>yhat</a:t>
            </a:r>
            <a:r>
              <a:rPr lang="en-US" altLang="zh-CN" sz="1600" dirty="0">
                <a:ea typeface="宋体" panose="02010600030101010101" pitchFamily="2" charset="-122"/>
                <a:sym typeface="+mn-ea"/>
              </a:rPr>
              <a:t>, </a:t>
            </a:r>
            <a:r>
              <a:rPr lang="zh-CN" sz="1600" dirty="0">
                <a:ea typeface="宋体" panose="02010600030101010101" pitchFamily="2" charset="-122"/>
                <a:sym typeface="+mn-ea"/>
              </a:rPr>
              <a:t>yhat_lower, yhat_upper,  预测值</a:t>
            </a:r>
          </a:p>
          <a:p>
            <a:pPr marL="0" indent="0" algn="just">
              <a:lnSpc>
                <a:spcPct val="150000"/>
              </a:lnSpc>
              <a:spcAft>
                <a:spcPts val="0"/>
              </a:spcAft>
              <a:buNone/>
            </a:pPr>
            <a:r>
              <a:rPr lang="zh-CN" sz="1600" dirty="0">
                <a:ea typeface="宋体" panose="02010600030101010101" pitchFamily="2" charset="-122"/>
                <a:sym typeface="+mn-ea"/>
              </a:rPr>
              <a:t>weekly, weekly_lower, weekly_upper, 星期趋势</a:t>
            </a:r>
          </a:p>
          <a:p>
            <a:pPr marL="0" indent="0" algn="just">
              <a:lnSpc>
                <a:spcPct val="150000"/>
              </a:lnSpc>
              <a:spcAft>
                <a:spcPts val="0"/>
              </a:spcAft>
              <a:buNone/>
            </a:pPr>
            <a:r>
              <a:rPr lang="zh-CN" sz="1600" dirty="0">
                <a:ea typeface="宋体" panose="02010600030101010101" pitchFamily="2" charset="-122"/>
                <a:sym typeface="+mn-ea"/>
              </a:rPr>
              <a:t>yearly, yearly_lower, yearly_upper,  年趋势</a:t>
            </a:r>
          </a:p>
          <a:p>
            <a:pPr marL="0" indent="0" algn="just">
              <a:lnSpc>
                <a:spcPct val="150000"/>
              </a:lnSpc>
              <a:spcAft>
                <a:spcPts val="0"/>
              </a:spcAft>
              <a:buNone/>
            </a:pPr>
            <a:r>
              <a:rPr lang="zh-CN" sz="1600" dirty="0">
                <a:ea typeface="宋体" panose="02010600030101010101" pitchFamily="2" charset="-122"/>
                <a:sym typeface="+mn-ea"/>
              </a:rPr>
              <a:t>additive_terms, additive_terms_lower, additive_terms_upper, 加法模型趋势（星期趋势</a:t>
            </a:r>
            <a:r>
              <a:rPr lang="en-US" altLang="zh-CN" sz="1600" dirty="0">
                <a:ea typeface="宋体" panose="02010600030101010101" pitchFamily="2" charset="-122"/>
                <a:sym typeface="+mn-ea"/>
              </a:rPr>
              <a:t>+</a:t>
            </a:r>
            <a:r>
              <a:rPr lang="zh-CN" altLang="en-US" sz="1600" dirty="0">
                <a:ea typeface="宋体" panose="02010600030101010101" pitchFamily="2" charset="-122"/>
                <a:sym typeface="+mn-ea"/>
              </a:rPr>
              <a:t>年趋势），即 </a:t>
            </a:r>
            <a:r>
              <a:rPr lang="en-US" altLang="zh-CN" sz="1600" dirty="0">
                <a:ea typeface="宋体" panose="02010600030101010101" pitchFamily="2" charset="-122"/>
                <a:sym typeface="+mn-ea"/>
              </a:rPr>
              <a:t>forecast['</a:t>
            </a:r>
            <a:r>
              <a:rPr lang="zh-CN" sz="1600" dirty="0">
                <a:ea typeface="宋体" panose="02010600030101010101" pitchFamily="2" charset="-122"/>
                <a:sym typeface="+mn-ea"/>
              </a:rPr>
              <a:t>additive_terms'] = forecast['weekly'] + forecast['yearly</a:t>
            </a:r>
            <a:r>
              <a:rPr lang="en-US" altLang="zh-CN" sz="1600" dirty="0">
                <a:ea typeface="宋体" panose="02010600030101010101" pitchFamily="2" charset="-122"/>
                <a:sym typeface="+mn-ea"/>
              </a:rPr>
              <a:t>']</a:t>
            </a:r>
            <a:endParaRPr lang="zh-CN" sz="1600" dirty="0">
              <a:ea typeface="宋体" panose="02010600030101010101" pitchFamily="2" charset="-122"/>
              <a:sym typeface="+mn-ea"/>
            </a:endParaRPr>
          </a:p>
          <a:p>
            <a:pPr marL="0" indent="0" algn="just">
              <a:lnSpc>
                <a:spcPct val="150000"/>
              </a:lnSpc>
              <a:spcAft>
                <a:spcPts val="0"/>
              </a:spcAft>
              <a:buNone/>
            </a:pPr>
            <a:r>
              <a:rPr lang="zh-CN" sz="1600" dirty="0">
                <a:ea typeface="宋体" panose="02010600030101010101" pitchFamily="2" charset="-122"/>
                <a:sym typeface="+mn-ea"/>
              </a:rPr>
              <a:t>multiplicative_terms, multiplicative_terms_lower, multiplicative_terms_upper，乘法模型趋势，如果使用加法模型时，multiplicative_terms为空</a:t>
            </a:r>
            <a:endParaRPr sz="1600" dirty="0">
              <a:sym typeface="+mn-ea"/>
            </a:endParaRPr>
          </a:p>
        </p:txBody>
      </p:sp>
      <p:sp>
        <p:nvSpPr>
          <p:cNvPr id="3" name="文本占位符 1"/>
          <p:cNvSpPr>
            <a:spLocks noGrp="1"/>
          </p:cNvSpPr>
          <p:nvPr/>
        </p:nvSpPr>
        <p:spPr>
          <a:xfrm>
            <a:off x="6569710" y="1198880"/>
            <a:ext cx="5546090" cy="528764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gn="just">
              <a:lnSpc>
                <a:spcPct val="150000"/>
              </a:lnSpc>
              <a:spcAft>
                <a:spcPts val="0"/>
              </a:spcAft>
            </a:pPr>
            <a:r>
              <a:rPr lang="zh-CN" sz="1600" dirty="0">
                <a:ea typeface="宋体" panose="02010600030101010101" pitchFamily="2" charset="-122"/>
                <a:sym typeface="+mn-ea"/>
              </a:rPr>
              <a:t>趋势变化点 </a:t>
            </a:r>
            <a:r>
              <a:rPr sz="1600" dirty="0">
                <a:sym typeface="+mn-ea"/>
              </a:rPr>
              <a:t>m</a:t>
            </a:r>
            <a:r>
              <a:rPr lang="en-US" sz="1600" dirty="0">
                <a:sym typeface="+mn-ea"/>
              </a:rPr>
              <a:t>odel</a:t>
            </a:r>
            <a:r>
              <a:rPr sz="1600" dirty="0">
                <a:sym typeface="+mn-ea"/>
              </a:rPr>
              <a:t>.changepoints</a:t>
            </a:r>
          </a:p>
          <a:p>
            <a:pPr marL="0" indent="0" algn="just">
              <a:lnSpc>
                <a:spcPct val="150000"/>
              </a:lnSpc>
              <a:spcAft>
                <a:spcPts val="0"/>
              </a:spcAft>
              <a:buNone/>
            </a:pPr>
            <a:r>
              <a:rPr lang="zh-CN" sz="1600" dirty="0">
                <a:ea typeface="宋体" panose="02010600030101010101" pitchFamily="2" charset="-122"/>
                <a:sym typeface="+mn-ea"/>
              </a:rPr>
              <a:t>趋势变化点：</a:t>
            </a:r>
            <a:r>
              <a:rPr sz="1600" dirty="0">
                <a:sym typeface="+mn-ea"/>
              </a:rPr>
              <a:t>时间序列</a:t>
            </a:r>
            <a:r>
              <a:rPr lang="zh-CN" sz="1600" dirty="0">
                <a:ea typeface="宋体" panose="02010600030101010101" pitchFamily="2" charset="-122"/>
                <a:sym typeface="+mn-ea"/>
              </a:rPr>
              <a:t>经常</a:t>
            </a:r>
            <a:r>
              <a:rPr sz="1600" dirty="0">
                <a:sym typeface="+mn-ea"/>
              </a:rPr>
              <a:t>会在轨迹中发生突然变化</a:t>
            </a:r>
            <a:r>
              <a:rPr lang="zh-CN" sz="1600" dirty="0">
                <a:ea typeface="宋体" panose="02010600030101010101" pitchFamily="2" charset="-122"/>
                <a:sym typeface="+mn-ea"/>
              </a:rPr>
              <a:t>，可以自动检测出这些点</a:t>
            </a:r>
            <a:endParaRPr lang="zh-CN" altLang="en-US" sz="1600" dirty="0">
              <a:ea typeface="宋体" panose="02010600030101010101" pitchFamily="2" charset="-122"/>
              <a:sym typeface="+mn-ea"/>
            </a:endParaRPr>
          </a:p>
          <a:p>
            <a:pPr marL="0" indent="0" algn="just">
              <a:lnSpc>
                <a:spcPct val="150000"/>
              </a:lnSpc>
              <a:spcAft>
                <a:spcPts val="0"/>
              </a:spcAft>
              <a:buNone/>
            </a:pPr>
            <a:r>
              <a:rPr lang="zh-CN" sz="1600" dirty="0">
                <a:ea typeface="宋体" panose="02010600030101010101" pitchFamily="2" charset="-122"/>
                <a:sym typeface="+mn-ea"/>
              </a:rPr>
              <a:t>当模型训练完之后，就可以找到趋势变化点，默认为</a:t>
            </a:r>
            <a:r>
              <a:rPr lang="en-US" altLang="zh-CN" sz="1600" dirty="0">
                <a:ea typeface="宋体" panose="02010600030101010101" pitchFamily="2" charset="-122"/>
                <a:sym typeface="+mn-ea"/>
              </a:rPr>
              <a:t>25</a:t>
            </a:r>
            <a:r>
              <a:rPr lang="zh-CN" altLang="en-US" sz="1600" dirty="0">
                <a:ea typeface="宋体" panose="02010600030101010101" pitchFamily="2" charset="-122"/>
                <a:sym typeface="+mn-ea"/>
              </a:rPr>
              <a:t>个，分布在前</a:t>
            </a:r>
            <a:r>
              <a:rPr lang="en-US" altLang="zh-CN" sz="1600" dirty="0">
                <a:ea typeface="宋体" panose="02010600030101010101" pitchFamily="2" charset="-122"/>
                <a:sym typeface="+mn-ea"/>
              </a:rPr>
              <a:t>80%</a:t>
            </a:r>
            <a:r>
              <a:rPr lang="zh-CN" altLang="en-US" sz="1600" dirty="0">
                <a:ea typeface="宋体" panose="02010600030101010101" pitchFamily="2" charset="-122"/>
                <a:sym typeface="+mn-ea"/>
              </a:rPr>
              <a:t>的时间序列中</a:t>
            </a:r>
          </a:p>
          <a:p>
            <a:pPr marL="0" indent="0" algn="just">
              <a:lnSpc>
                <a:spcPct val="150000"/>
              </a:lnSpc>
              <a:spcAft>
                <a:spcPts val="0"/>
              </a:spcAft>
              <a:buNone/>
            </a:pPr>
            <a:r>
              <a:rPr lang="zh-CN" sz="1600" dirty="0">
                <a:ea typeface="宋体" panose="02010600030101010101" pitchFamily="2" charset="-122"/>
                <a:sym typeface="+mn-ea"/>
              </a:rPr>
              <a:t>可以使用参数n_changepoints设置潜在变化点的数量，比如</a:t>
            </a:r>
          </a:p>
          <a:p>
            <a:pPr marL="0" indent="0" algn="just">
              <a:lnSpc>
                <a:spcPct val="150000"/>
              </a:lnSpc>
              <a:spcAft>
                <a:spcPts val="0"/>
              </a:spcAft>
              <a:buNone/>
            </a:pPr>
            <a:r>
              <a:rPr sz="1600" dirty="0">
                <a:sym typeface="+mn-ea"/>
              </a:rPr>
              <a:t>model= prophet (n_changepoints=30)</a:t>
            </a:r>
          </a:p>
          <a:p>
            <a:pPr marL="0" indent="0" algn="just">
              <a:lnSpc>
                <a:spcPct val="150000"/>
              </a:lnSpc>
              <a:spcAft>
                <a:spcPts val="0"/>
              </a:spcAft>
              <a:buNone/>
            </a:pPr>
            <a:r>
              <a:rPr lang="zh-CN" sz="1600" dirty="0">
                <a:ea typeface="宋体" panose="02010600030101010101" pitchFamily="2" charset="-122"/>
                <a:sym typeface="+mn-ea"/>
              </a:rPr>
              <a:t>可以使用参数</a:t>
            </a:r>
            <a:r>
              <a:rPr sz="1600" dirty="0">
                <a:sym typeface="+mn-ea"/>
              </a:rPr>
              <a:t>changepoint_range</a:t>
            </a:r>
            <a:r>
              <a:rPr lang="zh-CN" sz="1600" dirty="0">
                <a:ea typeface="宋体" panose="02010600030101010101" pitchFamily="2" charset="-122"/>
                <a:sym typeface="+mn-ea"/>
              </a:rPr>
              <a:t>设置前多少的时间序列来寻找潜在变化点，比如</a:t>
            </a:r>
            <a:r>
              <a:rPr sz="1600" dirty="0">
                <a:sym typeface="+mn-ea"/>
              </a:rPr>
              <a:t>在时间序列的前90%处寻找潜在的变化点</a:t>
            </a:r>
          </a:p>
          <a:p>
            <a:pPr marL="0" indent="0" algn="just">
              <a:lnSpc>
                <a:spcPct val="150000"/>
              </a:lnSpc>
              <a:spcAft>
                <a:spcPts val="0"/>
              </a:spcAft>
              <a:buNone/>
            </a:pPr>
            <a:r>
              <a:rPr sz="1600" dirty="0">
                <a:sym typeface="+mn-ea"/>
              </a:rPr>
              <a:t>m</a:t>
            </a:r>
            <a:r>
              <a:rPr lang="en-US" altLang="zh-CN" sz="1600" dirty="0">
                <a:ea typeface="宋体" panose="02010600030101010101" pitchFamily="2" charset="-122"/>
                <a:sym typeface="+mn-ea"/>
              </a:rPr>
              <a:t>odel</a:t>
            </a:r>
            <a:r>
              <a:rPr sz="1600" dirty="0">
                <a:sym typeface="+mn-ea"/>
              </a:rPr>
              <a:t> = Prophet(changepoint_range=0.9)</a:t>
            </a:r>
          </a:p>
          <a:p>
            <a:pPr marL="0" indent="0" algn="just">
              <a:lnSpc>
                <a:spcPct val="150000"/>
              </a:lnSpc>
              <a:spcAft>
                <a:spcPts val="0"/>
              </a:spcAft>
              <a:buNone/>
            </a:pPr>
            <a:r>
              <a:rPr lang="zh-CN" sz="1600" dirty="0">
                <a:ea typeface="宋体" panose="02010600030101010101" pitchFamily="2" charset="-122"/>
                <a:sym typeface="+mn-ea"/>
              </a:rPr>
              <a:t>人工</a:t>
            </a:r>
            <a:r>
              <a:rPr sz="1600" dirty="0">
                <a:sym typeface="+mn-ea"/>
              </a:rPr>
              <a:t>指定突变点的位置</a:t>
            </a:r>
            <a:r>
              <a:rPr lang="zh-CN" sz="1600" dirty="0">
                <a:ea typeface="宋体" panose="02010600030101010101" pitchFamily="2" charset="-122"/>
                <a:sym typeface="+mn-ea"/>
              </a:rPr>
              <a:t>：</a:t>
            </a:r>
          </a:p>
          <a:p>
            <a:pPr marL="0" indent="0" algn="just">
              <a:lnSpc>
                <a:spcPct val="150000"/>
              </a:lnSpc>
              <a:spcAft>
                <a:spcPts val="0"/>
              </a:spcAft>
              <a:buNone/>
            </a:pPr>
            <a:r>
              <a:rPr sz="1600" dirty="0">
                <a:sym typeface="+mn-ea"/>
              </a:rPr>
              <a:t>m</a:t>
            </a:r>
            <a:r>
              <a:rPr lang="en-US" altLang="zh-CN" sz="1600" dirty="0">
                <a:ea typeface="宋体" panose="02010600030101010101" pitchFamily="2" charset="-122"/>
                <a:sym typeface="+mn-ea"/>
              </a:rPr>
              <a:t>odel</a:t>
            </a:r>
            <a:r>
              <a:rPr sz="1600" dirty="0">
                <a:sym typeface="+mn-ea"/>
              </a:rPr>
              <a:t> = Prophet(changepoints=['2014-01-01'])</a:t>
            </a:r>
          </a:p>
          <a:p>
            <a:pPr algn="just">
              <a:lnSpc>
                <a:spcPct val="150000"/>
              </a:lnSpc>
              <a:spcAft>
                <a:spcPts val="0"/>
              </a:spcAft>
            </a:pPr>
            <a:endParaRPr lang="zh-CN" sz="1400" dirty="0">
              <a:ea typeface="宋体" panose="02010600030101010101" pitchFamily="2" charset="-122"/>
              <a:sym typeface="+mn-ea"/>
            </a:endParaRPr>
          </a:p>
        </p:txBody>
      </p:sp>
    </p:spTree>
    <p:custDataLst>
      <p:tags r:id="rId1"/>
    </p:custData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en-US" dirty="0">
                <a:ea typeface="宋体" panose="02010600030101010101" pitchFamily="2" charset="-122"/>
              </a:rPr>
              <a:t>Summary</a:t>
            </a:r>
            <a:endParaRPr lang="zh-CN" dirty="0">
              <a:ea typeface="宋体" panose="02010600030101010101" pitchFamily="2" charset="-122"/>
            </a:endParaRPr>
          </a:p>
        </p:txBody>
      </p:sp>
      <p:sp>
        <p:nvSpPr>
          <p:cNvPr id="2" name="文本占位符 1"/>
          <p:cNvSpPr>
            <a:spLocks noGrp="1"/>
          </p:cNvSpPr>
          <p:nvPr>
            <p:ph type="body" idx="1"/>
          </p:nvPr>
        </p:nvSpPr>
        <p:spPr>
          <a:xfrm>
            <a:off x="482600" y="1186180"/>
            <a:ext cx="5588000" cy="5605780"/>
          </a:xfrm>
        </p:spPr>
        <p:txBody>
          <a:bodyPr>
            <a:normAutofit/>
          </a:bodyPr>
          <a:lstStyle/>
          <a:p>
            <a:pPr algn="just">
              <a:lnSpc>
                <a:spcPct val="150000"/>
              </a:lnSpc>
              <a:spcAft>
                <a:spcPts val="0"/>
              </a:spcAft>
            </a:pPr>
            <a:r>
              <a:rPr altLang="zh-CN" sz="1600" dirty="0">
                <a:ea typeface="宋体" panose="02010600030101010101" pitchFamily="2" charset="-122"/>
                <a:sym typeface="+mn-ea"/>
              </a:rPr>
              <a:t>指定预测类型</a:t>
            </a:r>
          </a:p>
          <a:p>
            <a:pPr marL="0" indent="0" algn="just">
              <a:lnSpc>
                <a:spcPct val="150000"/>
              </a:lnSpc>
              <a:spcAft>
                <a:spcPts val="0"/>
              </a:spcAft>
              <a:buNone/>
            </a:pPr>
            <a:r>
              <a:rPr altLang="zh-CN" sz="1600" dirty="0">
                <a:ea typeface="宋体" panose="02010600030101010101" pitchFamily="2" charset="-122"/>
                <a:sym typeface="+mn-ea"/>
              </a:rPr>
              <a:t> growth='linear'或growth = "logistic" </a:t>
            </a:r>
          </a:p>
          <a:p>
            <a:pPr marL="0" indent="0" algn="just">
              <a:lnSpc>
                <a:spcPct val="150000"/>
              </a:lnSpc>
              <a:spcAft>
                <a:spcPts val="0"/>
              </a:spcAft>
              <a:buNone/>
            </a:pPr>
            <a:r>
              <a:rPr altLang="zh-CN" sz="1600" dirty="0">
                <a:ea typeface="宋体" panose="02010600030101010101" pitchFamily="2" charset="-122"/>
                <a:sym typeface="+mn-ea"/>
              </a:rPr>
              <a:t>默认的增长趋势为linear</a:t>
            </a:r>
            <a:endParaRPr lang="zh-CN" sz="1600" dirty="0">
              <a:ea typeface="宋体" panose="02010600030101010101" pitchFamily="2" charset="-122"/>
              <a:sym typeface="+mn-ea"/>
            </a:endParaRPr>
          </a:p>
          <a:p>
            <a:pPr marL="0" indent="0" algn="just">
              <a:lnSpc>
                <a:spcPct val="150000"/>
              </a:lnSpc>
              <a:spcAft>
                <a:spcPts val="0"/>
              </a:spcAft>
              <a:buNone/>
            </a:pPr>
            <a:r>
              <a:rPr altLang="zh-CN" sz="1600" dirty="0">
                <a:ea typeface="宋体" panose="02010600030101010101" pitchFamily="2" charset="-122"/>
                <a:sym typeface="+mn-ea"/>
              </a:rPr>
              <a:t>如果使用growth="logistic"</a:t>
            </a:r>
            <a:r>
              <a:rPr lang="zh-CN" sz="1600" dirty="0">
                <a:ea typeface="宋体" panose="02010600030101010101" pitchFamily="2" charset="-122"/>
                <a:sym typeface="+mn-ea"/>
              </a:rPr>
              <a:t>，就</a:t>
            </a:r>
            <a:r>
              <a:rPr altLang="zh-CN" sz="1600" dirty="0">
                <a:ea typeface="宋体" panose="02010600030101010101" pitchFamily="2" charset="-122"/>
                <a:sym typeface="+mn-ea"/>
              </a:rPr>
              <a:t>需要指定cap</a:t>
            </a:r>
            <a:r>
              <a:rPr lang="zh-CN" sz="1600" dirty="0">
                <a:ea typeface="宋体" panose="02010600030101010101" pitchFamily="2" charset="-122"/>
                <a:sym typeface="+mn-ea"/>
              </a:rPr>
              <a:t>，因为预测时需要用到</a:t>
            </a:r>
            <a:r>
              <a:rPr lang="en-US" altLang="zh-CN" sz="1600" dirty="0">
                <a:ea typeface="宋体" panose="02010600030101010101" pitchFamily="2" charset="-122"/>
                <a:sym typeface="+mn-ea"/>
              </a:rPr>
              <a:t>cap</a:t>
            </a:r>
            <a:r>
              <a:rPr lang="zh-CN" altLang="en-US" sz="1600" dirty="0">
                <a:ea typeface="宋体" panose="02010600030101010101" pitchFamily="2" charset="-122"/>
                <a:sym typeface="+mn-ea"/>
              </a:rPr>
              <a:t>，可以不指定</a:t>
            </a:r>
            <a:r>
              <a:rPr lang="en-US" altLang="zh-CN" sz="1600" dirty="0">
                <a:ea typeface="宋体" panose="02010600030101010101" pitchFamily="2" charset="-122"/>
                <a:sym typeface="+mn-ea"/>
              </a:rPr>
              <a:t>floor</a:t>
            </a:r>
            <a:r>
              <a:rPr lang="zh-CN" altLang="zh-CN" sz="1600" dirty="0">
                <a:ea typeface="宋体" panose="02010600030101010101" pitchFamily="2" charset="-122"/>
                <a:sym typeface="+mn-ea"/>
              </a:rPr>
              <a:t>，因为</a:t>
            </a:r>
            <a:r>
              <a:rPr altLang="zh-CN" sz="1600" dirty="0">
                <a:ea typeface="宋体" panose="02010600030101010101" pitchFamily="2" charset="-122"/>
                <a:sym typeface="+mn-ea"/>
              </a:rPr>
              <a:t>logistic默认的最小饱和值是0</a:t>
            </a:r>
          </a:p>
          <a:p>
            <a:pPr marL="0" indent="0" algn="just">
              <a:lnSpc>
                <a:spcPct val="150000"/>
              </a:lnSpc>
              <a:spcAft>
                <a:spcPts val="0"/>
              </a:spcAft>
              <a:buNone/>
            </a:pPr>
            <a:r>
              <a:rPr altLang="zh-CN" sz="1600" dirty="0">
                <a:ea typeface="宋体" panose="02010600030101010101" pitchFamily="2" charset="-122"/>
                <a:sym typeface="+mn-ea"/>
              </a:rPr>
              <a:t>m = Prophet(growth='logistic') </a:t>
            </a:r>
          </a:p>
          <a:p>
            <a:pPr marL="0" indent="0" algn="just">
              <a:lnSpc>
                <a:spcPct val="150000"/>
              </a:lnSpc>
              <a:spcAft>
                <a:spcPts val="0"/>
              </a:spcAft>
              <a:buNone/>
            </a:pPr>
            <a:r>
              <a:rPr altLang="zh-CN" sz="1600" dirty="0">
                <a:ea typeface="宋体" panose="02010600030101010101" pitchFamily="2" charset="-122"/>
                <a:sym typeface="+mn-ea"/>
              </a:rPr>
              <a:t>df['cap'] = 6 </a:t>
            </a:r>
            <a:r>
              <a:rPr lang="en-US" sz="1600" dirty="0">
                <a:ea typeface="宋体" panose="02010600030101010101" pitchFamily="2" charset="-122"/>
                <a:sym typeface="+mn-ea"/>
              </a:rPr>
              <a:t># </a:t>
            </a:r>
            <a:r>
              <a:rPr lang="zh-CN" sz="1600" dirty="0">
                <a:ea typeface="宋体" panose="02010600030101010101" pitchFamily="2" charset="-122"/>
                <a:sym typeface="+mn-ea"/>
              </a:rPr>
              <a:t>不设置会报错</a:t>
            </a:r>
          </a:p>
          <a:p>
            <a:pPr algn="just">
              <a:lnSpc>
                <a:spcPct val="150000"/>
              </a:lnSpc>
              <a:spcAft>
                <a:spcPts val="0"/>
              </a:spcAft>
            </a:pPr>
            <a:r>
              <a:rPr lang="zh-CN" sz="1600" dirty="0">
                <a:ea typeface="宋体" panose="02010600030101010101" pitchFamily="2" charset="-122"/>
                <a:sym typeface="+mn-ea"/>
              </a:rPr>
              <a:t>模型的学习方式</a:t>
            </a:r>
          </a:p>
          <a:p>
            <a:pPr marL="0" indent="0" algn="just">
              <a:lnSpc>
                <a:spcPct val="150000"/>
              </a:lnSpc>
              <a:spcAft>
                <a:spcPts val="0"/>
              </a:spcAft>
              <a:buNone/>
            </a:pPr>
            <a:r>
              <a:rPr lang="zh-CN" sz="1600" dirty="0">
                <a:ea typeface="宋体" panose="02010600030101010101" pitchFamily="2" charset="-122"/>
                <a:sym typeface="+mn-ea"/>
              </a:rPr>
              <a:t>默认情况下为加性的，如果改成乘性的(multiplicative)，需要设置seasonality_mode=</a:t>
            </a:r>
            <a:r>
              <a:rPr lang="en-US" altLang="zh-CN" sz="1600" dirty="0">
                <a:ea typeface="宋体" panose="02010600030101010101" pitchFamily="2" charset="-122"/>
                <a:sym typeface="+mn-ea"/>
              </a:rPr>
              <a:t>'</a:t>
            </a:r>
            <a:r>
              <a:rPr lang="zh-CN" sz="1600" dirty="0">
                <a:ea typeface="宋体" panose="02010600030101010101" pitchFamily="2" charset="-122"/>
                <a:sym typeface="+mn-ea"/>
              </a:rPr>
              <a:t>multiplicative</a:t>
            </a:r>
            <a:r>
              <a:rPr lang="en-US" altLang="zh-CN" sz="1600" dirty="0">
                <a:ea typeface="宋体" panose="02010600030101010101" pitchFamily="2" charset="-122"/>
                <a:sym typeface="+mn-ea"/>
              </a:rPr>
              <a:t>'</a:t>
            </a:r>
            <a:endParaRPr altLang="zh-CN" sz="1600" dirty="0">
              <a:ea typeface="宋体" panose="02010600030101010101" pitchFamily="2" charset="-122"/>
              <a:sym typeface="+mn-ea"/>
            </a:endParaRPr>
          </a:p>
          <a:p>
            <a:pPr marL="0" indent="0" algn="just">
              <a:lnSpc>
                <a:spcPct val="150000"/>
              </a:lnSpc>
              <a:spcAft>
                <a:spcPts val="0"/>
              </a:spcAft>
              <a:buNone/>
            </a:pPr>
            <a:endParaRPr sz="1600" dirty="0">
              <a:sym typeface="+mn-ea"/>
            </a:endParaRPr>
          </a:p>
        </p:txBody>
      </p:sp>
      <p:sp>
        <p:nvSpPr>
          <p:cNvPr id="7" name="文本占位符 1"/>
          <p:cNvSpPr>
            <a:spLocks noGrp="1"/>
          </p:cNvSpPr>
          <p:nvPr/>
        </p:nvSpPr>
        <p:spPr>
          <a:xfrm>
            <a:off x="6569710" y="1198880"/>
            <a:ext cx="5508625" cy="528764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sz="1600" dirty="0">
                <a:sym typeface="+mn-ea"/>
              </a:rPr>
              <a:t>Prophet</a:t>
            </a:r>
            <a:r>
              <a:rPr lang="zh-CN" sz="1600" dirty="0">
                <a:ea typeface="宋体" panose="02010600030101010101" pitchFamily="2" charset="-122"/>
                <a:sym typeface="+mn-ea"/>
              </a:rPr>
              <a:t>中的参数设置：</a:t>
            </a:r>
            <a:endParaRPr sz="1600" dirty="0">
              <a:sym typeface="+mn-ea"/>
            </a:endParaRPr>
          </a:p>
          <a:p>
            <a:pPr algn="just">
              <a:lnSpc>
                <a:spcPct val="150000"/>
              </a:lnSpc>
              <a:spcAft>
                <a:spcPts val="0"/>
              </a:spcAft>
            </a:pPr>
            <a:r>
              <a:rPr lang="zh-CN" sz="1600" dirty="0">
                <a:ea typeface="宋体" panose="02010600030101010101" pitchFamily="2" charset="-122"/>
                <a:sym typeface="+mn-ea"/>
              </a:rPr>
              <a:t>Capacity，在增量函数是逻辑回归函数的时候，需要设置的容量值</a:t>
            </a:r>
          </a:p>
          <a:p>
            <a:pPr algn="just">
              <a:lnSpc>
                <a:spcPct val="150000"/>
              </a:lnSpc>
              <a:spcAft>
                <a:spcPts val="0"/>
              </a:spcAft>
            </a:pPr>
            <a:r>
              <a:rPr lang="zh-CN" sz="1600" dirty="0">
                <a:ea typeface="宋体" panose="02010600030101010101" pitchFamily="2" charset="-122"/>
                <a:sym typeface="+mn-ea"/>
              </a:rPr>
              <a:t>Change Points：通过 n_changepoints 和 changepoint_range 来设置时间序列的变化点</a:t>
            </a:r>
          </a:p>
          <a:p>
            <a:pPr algn="just">
              <a:lnSpc>
                <a:spcPct val="150000"/>
              </a:lnSpc>
              <a:spcAft>
                <a:spcPts val="0"/>
              </a:spcAft>
            </a:pPr>
            <a:r>
              <a:rPr lang="zh-CN" sz="1600" dirty="0">
                <a:ea typeface="宋体" panose="02010600030101010101" pitchFamily="2" charset="-122"/>
                <a:sym typeface="+mn-ea"/>
              </a:rPr>
              <a:t>季节性和节假日，可以根据实际的业务需求来指定相应的节假日</a:t>
            </a:r>
          </a:p>
          <a:p>
            <a:pPr algn="just">
              <a:lnSpc>
                <a:spcPct val="150000"/>
              </a:lnSpc>
              <a:spcAft>
                <a:spcPts val="0"/>
              </a:spcAft>
            </a:pPr>
            <a:r>
              <a:rPr lang="zh-CN" sz="1600" dirty="0">
                <a:ea typeface="宋体" panose="02010600030101010101" pitchFamily="2" charset="-122"/>
                <a:sym typeface="+mn-ea"/>
              </a:rPr>
              <a:t>光滑参数： </a:t>
            </a:r>
          </a:p>
          <a:p>
            <a:pPr marL="0" indent="0" algn="just">
              <a:lnSpc>
                <a:spcPct val="150000"/>
              </a:lnSpc>
              <a:spcAft>
                <a:spcPts val="0"/>
              </a:spcAft>
              <a:buNone/>
            </a:pPr>
            <a:r>
              <a:rPr lang="zh-CN" sz="1600" dirty="0">
                <a:ea typeface="宋体" panose="02010600030101010101" pitchFamily="2" charset="-122"/>
                <a:sym typeface="+mn-ea"/>
              </a:rPr>
              <a:t>changepoint_prior_scale 设置趋势项的灵活度，即跟随性，默认为0.05，值越大，拟合的跟随性越好，可能会过拟合</a:t>
            </a:r>
          </a:p>
          <a:p>
            <a:pPr marL="0" indent="0" algn="just">
              <a:lnSpc>
                <a:spcPct val="150000"/>
              </a:lnSpc>
              <a:spcAft>
                <a:spcPts val="0"/>
              </a:spcAft>
              <a:buNone/>
            </a:pPr>
            <a:r>
              <a:rPr lang="zh-CN" sz="1600" dirty="0">
                <a:ea typeface="宋体" panose="02010600030101010101" pitchFamily="2" charset="-122"/>
                <a:sym typeface="+mn-ea"/>
              </a:rPr>
              <a:t>seasonality_prior_scale 用来控制季节项的灵活度</a:t>
            </a:r>
          </a:p>
          <a:p>
            <a:pPr marL="0" indent="0" algn="just">
              <a:lnSpc>
                <a:spcPct val="150000"/>
              </a:lnSpc>
              <a:spcAft>
                <a:spcPts val="0"/>
              </a:spcAft>
              <a:buNone/>
            </a:pPr>
            <a:r>
              <a:rPr lang="zh-CN" sz="1600" dirty="0">
                <a:ea typeface="宋体" panose="02010600030101010101" pitchFamily="2" charset="-122"/>
                <a:sym typeface="+mn-ea"/>
              </a:rPr>
              <a:t>holidays</a:t>
            </a:r>
            <a:r>
              <a:rPr lang="en-US" altLang="zh-CN" sz="1600" dirty="0">
                <a:ea typeface="宋体" panose="02010600030101010101" pitchFamily="2" charset="-122"/>
                <a:sym typeface="+mn-ea"/>
              </a:rPr>
              <a:t>_</a:t>
            </a:r>
            <a:r>
              <a:rPr lang="zh-CN" sz="1600" dirty="0">
                <a:ea typeface="宋体" panose="02010600030101010101" pitchFamily="2" charset="-122"/>
                <a:sym typeface="+mn-ea"/>
              </a:rPr>
              <a:t>prior</a:t>
            </a:r>
            <a:r>
              <a:rPr lang="en-US" altLang="zh-CN" sz="1600" dirty="0">
                <a:ea typeface="宋体" panose="02010600030101010101" pitchFamily="2" charset="-122"/>
                <a:sym typeface="+mn-ea"/>
              </a:rPr>
              <a:t>_</a:t>
            </a:r>
            <a:r>
              <a:rPr lang="zh-CN" sz="1600" dirty="0">
                <a:ea typeface="宋体" panose="02010600030101010101" pitchFamily="2" charset="-122"/>
                <a:sym typeface="+mn-ea"/>
              </a:rPr>
              <a:t>scale 用来控制节假日的灵活度</a:t>
            </a:r>
          </a:p>
          <a:p>
            <a:pPr algn="just">
              <a:lnSpc>
                <a:spcPct val="150000"/>
              </a:lnSpc>
              <a:spcAft>
                <a:spcPts val="0"/>
              </a:spcAft>
            </a:pPr>
            <a:endParaRPr lang="zh-CN" sz="1400" dirty="0">
              <a:ea typeface="宋体" panose="02010600030101010101" pitchFamily="2" charset="-122"/>
              <a:sym typeface="+mn-ea"/>
            </a:endParaRPr>
          </a:p>
        </p:txBody>
      </p:sp>
    </p:spTree>
    <p:custDataLst>
      <p:tags r:id="rId1"/>
    </p:custData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6"/>
          <p:cNvSpPr/>
          <p:nvPr/>
        </p:nvSpPr>
        <p:spPr>
          <a:xfrm>
            <a:off x="321564" y="320039"/>
            <a:ext cx="11548872" cy="6217922"/>
          </a:xfrm>
          <a:prstGeom prst="rect">
            <a:avLst/>
          </a:prstGeom>
          <a:solidFill>
            <a:srgbClr val="000000">
              <a:alpha val="12000"/>
            </a:srgbClr>
          </a:solidFill>
          <a:ln w="12700">
            <a:miter lim="400000"/>
          </a:ln>
        </p:spPr>
        <p:txBody>
          <a:bodyPr lIns="45719" rIns="45719" anchor="ctr"/>
          <a:lstStyle/>
          <a:p>
            <a:pPr algn="ctr">
              <a:defRPr>
                <a:solidFill>
                  <a:srgbClr val="FFFFFF"/>
                </a:solidFill>
              </a:defRPr>
            </a:pPr>
            <a:endParaRPr/>
          </a:p>
        </p:txBody>
      </p:sp>
      <p:sp>
        <p:nvSpPr>
          <p:cNvPr id="134" name="Title 1"/>
          <p:cNvSpPr txBox="1">
            <a:spLocks noGrp="1"/>
          </p:cNvSpPr>
          <p:nvPr>
            <p:ph type="ctrTitle"/>
          </p:nvPr>
        </p:nvSpPr>
        <p:spPr>
          <a:xfrm>
            <a:off x="4380588" y="965198"/>
            <a:ext cx="6766077" cy="4927603"/>
          </a:xfrm>
          <a:prstGeom prst="rect">
            <a:avLst/>
          </a:prstGeom>
        </p:spPr>
        <p:txBody>
          <a:bodyPr anchor="ctr"/>
          <a:lstStyle/>
          <a:p>
            <a:pPr algn="l">
              <a:defRPr sz="5400">
                <a:solidFill>
                  <a:srgbClr val="C00000"/>
                </a:solidFill>
              </a:defRPr>
            </a:pPr>
            <a:r>
              <a:rPr lang="en-US" sz="4800" dirty="0"/>
              <a:t>1</a:t>
            </a:r>
            <a:r>
              <a:rPr lang="en-US" altLang="zh-CN" sz="4800" dirty="0"/>
              <a:t>/2</a:t>
            </a:r>
            <a:r>
              <a:rPr lang="zh-CN" altLang="en-US" sz="4800" dirty="0"/>
              <a:t> 分布式</a:t>
            </a:r>
            <a:r>
              <a:rPr lang="zh-CN" altLang="zh-CN" sz="4800" dirty="0">
                <a:ea typeface="宋体" panose="02010600030101010101" pitchFamily="2" charset="-122"/>
              </a:rPr>
              <a:t>推荐系统</a:t>
            </a:r>
          </a:p>
        </p:txBody>
      </p:sp>
      <p:sp>
        <p:nvSpPr>
          <p:cNvPr id="135" name="Straight Connector 8"/>
          <p:cNvSpPr/>
          <p:nvPr/>
        </p:nvSpPr>
        <p:spPr>
          <a:xfrm flipH="1">
            <a:off x="4055891" y="2057399"/>
            <a:ext cx="1" cy="2743201"/>
          </a:xfrm>
          <a:prstGeom prst="line">
            <a:avLst/>
          </a:prstGeom>
          <a:ln w="19050">
            <a:solidFill>
              <a:srgbClr val="262626"/>
            </a:solidFill>
            <a:miter/>
          </a:ln>
        </p:spPr>
        <p:txBody>
          <a:bodyPr lIns="45719" rIns="45719"/>
          <a:lstStyle/>
          <a:p>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ea typeface="宋体" panose="02010600030101010101" pitchFamily="2" charset="-122"/>
                <a:sym typeface="+mn-ea"/>
              </a:rPr>
              <a:t>什么是</a:t>
            </a:r>
            <a:r>
              <a:rPr lang="en-US" altLang="zh-CN">
                <a:ea typeface="宋体" panose="02010600030101010101" pitchFamily="2" charset="-122"/>
                <a:sym typeface="+mn-ea"/>
              </a:rPr>
              <a:t>Hadoop</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83565" y="1440180"/>
            <a:ext cx="572008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600" dirty="0">
                <a:ea typeface="宋体" panose="02010600030101010101" pitchFamily="2" charset="-122"/>
                <a:sym typeface="+mn-ea"/>
              </a:rPr>
              <a:t>Hadoop</a:t>
            </a:r>
            <a:r>
              <a:rPr lang="zh-CN" sz="1600" dirty="0">
                <a:ea typeface="宋体" panose="02010600030101010101" pitchFamily="2" charset="-122"/>
                <a:sym typeface="+mn-ea"/>
              </a:rPr>
              <a:t>：</a:t>
            </a:r>
          </a:p>
          <a:p>
            <a:pPr>
              <a:lnSpc>
                <a:spcPct val="150000"/>
              </a:lnSpc>
            </a:pPr>
            <a:r>
              <a:rPr sz="1600" dirty="0">
                <a:ea typeface="宋体" panose="02010600030101010101" pitchFamily="2" charset="-122"/>
                <a:sym typeface="+mn-ea"/>
              </a:rPr>
              <a:t>Hadoop是一个由Apache基金会所开发的分布式系统基础架构。用户可以在不了解分布式底层细节的情况下，开发分布式程序</a:t>
            </a:r>
          </a:p>
          <a:p>
            <a:pPr>
              <a:lnSpc>
                <a:spcPct val="150000"/>
              </a:lnSpc>
            </a:pPr>
            <a:r>
              <a:rPr sz="1600" dirty="0">
                <a:ea typeface="宋体" panose="02010600030101010101" pitchFamily="2" charset="-122"/>
                <a:sym typeface="+mn-ea"/>
              </a:rPr>
              <a:t>Hadoop框架</a:t>
            </a:r>
            <a:r>
              <a:rPr lang="zh-CN" sz="1600" dirty="0">
                <a:ea typeface="宋体" panose="02010600030101010101" pitchFamily="2" charset="-122"/>
                <a:sym typeface="+mn-ea"/>
              </a:rPr>
              <a:t>的</a:t>
            </a:r>
            <a:r>
              <a:rPr sz="1600" dirty="0">
                <a:ea typeface="宋体" panose="02010600030101010101" pitchFamily="2" charset="-122"/>
                <a:sym typeface="+mn-ea"/>
              </a:rPr>
              <a:t>核心设计：HDFS和MapReduce</a:t>
            </a:r>
            <a:r>
              <a:rPr lang="zh-CN" sz="1600" dirty="0">
                <a:ea typeface="宋体" panose="02010600030101010101" pitchFamily="2" charset="-122"/>
                <a:sym typeface="+mn-ea"/>
              </a:rPr>
              <a:t>，</a:t>
            </a:r>
            <a:r>
              <a:rPr sz="1600" dirty="0">
                <a:ea typeface="宋体" panose="02010600030101010101" pitchFamily="2" charset="-122"/>
                <a:sym typeface="+mn-ea"/>
              </a:rPr>
              <a:t>一句话来</a:t>
            </a:r>
            <a:r>
              <a:rPr lang="zh-CN" sz="1600" dirty="0">
                <a:ea typeface="宋体" panose="02010600030101010101" pitchFamily="2" charset="-122"/>
                <a:sym typeface="+mn-ea"/>
              </a:rPr>
              <a:t>说</a:t>
            </a:r>
            <a:r>
              <a:rPr sz="1600" dirty="0">
                <a:ea typeface="宋体" panose="02010600030101010101" pitchFamily="2" charset="-122"/>
                <a:sym typeface="+mn-ea"/>
              </a:rPr>
              <a:t>Hadoop就是存储加计算</a:t>
            </a:r>
            <a:r>
              <a:rPr lang="zh-CN" sz="1600" dirty="0">
                <a:ea typeface="宋体" panose="02010600030101010101" pitchFamily="2" charset="-122"/>
                <a:sym typeface="+mn-ea"/>
              </a:rPr>
              <a:t>（</a:t>
            </a:r>
            <a:r>
              <a:rPr sz="1600" dirty="0">
                <a:ea typeface="宋体" panose="02010600030101010101" pitchFamily="2" charset="-122"/>
                <a:sym typeface="+mn-ea"/>
              </a:rPr>
              <a:t>HDFS为海量的数据提供了存储，</a:t>
            </a:r>
            <a:r>
              <a:rPr lang="zh-CN" sz="1600" dirty="0">
                <a:ea typeface="宋体" panose="02010600030101010101" pitchFamily="2" charset="-122"/>
                <a:sym typeface="+mn-ea"/>
              </a:rPr>
              <a:t>而</a:t>
            </a:r>
            <a:r>
              <a:rPr sz="1600" dirty="0">
                <a:ea typeface="宋体" panose="02010600030101010101" pitchFamily="2" charset="-122"/>
                <a:sym typeface="+mn-ea"/>
              </a:rPr>
              <a:t>MapReduce为海量的数据提供了计算</a:t>
            </a:r>
            <a:r>
              <a:rPr lang="zh-CN" sz="1600" dirty="0">
                <a:ea typeface="宋体" panose="02010600030101010101" pitchFamily="2" charset="-122"/>
                <a:sym typeface="+mn-ea"/>
              </a:rPr>
              <a:t>）</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Hadoop由以下几个项目构成</a:t>
            </a:r>
          </a:p>
          <a:p>
            <a:pPr marL="0" indent="0">
              <a:lnSpc>
                <a:spcPct val="150000"/>
              </a:lnSpc>
              <a:buNone/>
            </a:pPr>
            <a:endParaRPr lang="zh-CN" sz="1600" dirty="0">
              <a:ea typeface="宋体" panose="02010600030101010101" pitchFamily="2" charset="-122"/>
              <a:sym typeface="+mn-ea"/>
            </a:endParaRPr>
          </a:p>
          <a:p>
            <a:pPr marL="0" indent="0">
              <a:lnSpc>
                <a:spcPct val="150000"/>
              </a:lnSpc>
              <a:buNone/>
            </a:pPr>
            <a:endParaRPr sz="1600" dirty="0">
              <a:ea typeface="宋体" panose="02010600030101010101" pitchFamily="2" charset="-122"/>
              <a:sym typeface="+mn-ea"/>
            </a:endParaRPr>
          </a:p>
          <a:p>
            <a:pPr marL="0" indent="0">
              <a:lnSpc>
                <a:spcPct val="150000"/>
              </a:lnSpc>
              <a:buNone/>
            </a:pPr>
            <a:endParaRPr sz="1600" dirty="0">
              <a:ea typeface="宋体" panose="02010600030101010101" pitchFamily="2" charset="-122"/>
              <a:sym typeface="+mn-ea"/>
            </a:endParaRPr>
          </a:p>
        </p:txBody>
      </p:sp>
      <p:pic>
        <p:nvPicPr>
          <p:cNvPr id="6" name="图片 5"/>
          <p:cNvPicPr>
            <a:picLocks noChangeAspect="1"/>
          </p:cNvPicPr>
          <p:nvPr/>
        </p:nvPicPr>
        <p:blipFill>
          <a:blip r:embed="rId4"/>
          <a:stretch>
            <a:fillRect/>
          </a:stretch>
        </p:blipFill>
        <p:spPr>
          <a:xfrm>
            <a:off x="903605" y="5105400"/>
            <a:ext cx="4371975" cy="1476375"/>
          </a:xfrm>
          <a:prstGeom prst="rect">
            <a:avLst/>
          </a:prstGeom>
        </p:spPr>
      </p:pic>
      <p:sp>
        <p:nvSpPr>
          <p:cNvPr id="7" name="Content Placeholder 2"/>
          <p:cNvSpPr txBox="1">
            <a:spLocks noGrp="1"/>
          </p:cNvSpPr>
          <p:nvPr/>
        </p:nvSpPr>
        <p:spPr>
          <a:xfrm>
            <a:off x="6358890" y="1460500"/>
            <a:ext cx="572008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sz="1600" dirty="0">
                <a:ea typeface="宋体" panose="02010600030101010101" pitchFamily="2" charset="-122"/>
                <a:sym typeface="+mn-ea"/>
              </a:rPr>
              <a:t>Hadoop框架的主要模块：</a:t>
            </a:r>
          </a:p>
          <a:p>
            <a:pPr marL="0" indent="0">
              <a:lnSpc>
                <a:spcPct val="150000"/>
              </a:lnSpc>
              <a:buNone/>
            </a:pPr>
            <a:r>
              <a:rPr lang="en-US" sz="1600" dirty="0">
                <a:ea typeface="宋体" panose="02010600030101010101" pitchFamily="2" charset="-122"/>
                <a:sym typeface="+mn-ea"/>
              </a:rPr>
              <a:t>HDFS</a:t>
            </a:r>
            <a:r>
              <a:rPr lang="zh-CN" altLang="en-US" sz="1600" dirty="0">
                <a:ea typeface="宋体" panose="02010600030101010101" pitchFamily="2" charset="-122"/>
                <a:sym typeface="+mn-ea"/>
              </a:rPr>
              <a:t>，</a:t>
            </a:r>
            <a:r>
              <a:rPr sz="1600" dirty="0">
                <a:ea typeface="宋体" panose="02010600030101010101" pitchFamily="2" charset="-122"/>
                <a:sym typeface="+mn-ea"/>
              </a:rPr>
              <a:t>Hadoop Distributed File System，Hadoop分布式文件系统</a:t>
            </a:r>
          </a:p>
          <a:p>
            <a:pPr marL="0" indent="0">
              <a:lnSpc>
                <a:spcPct val="150000"/>
              </a:lnSpc>
              <a:buNone/>
            </a:pPr>
            <a:r>
              <a:rPr sz="1600" dirty="0">
                <a:ea typeface="宋体" panose="02010600030101010101" pitchFamily="2" charset="-122"/>
                <a:sym typeface="+mn-ea"/>
              </a:rPr>
              <a:t>MapReduce</a:t>
            </a:r>
            <a:r>
              <a:rPr lang="zh-CN" sz="1600" dirty="0">
                <a:ea typeface="宋体" panose="02010600030101010101" pitchFamily="2" charset="-122"/>
                <a:sym typeface="+mn-ea"/>
              </a:rPr>
              <a:t>，</a:t>
            </a:r>
            <a:r>
              <a:rPr sz="1600" dirty="0">
                <a:ea typeface="宋体" panose="02010600030101010101" pitchFamily="2" charset="-122"/>
                <a:sym typeface="+mn-ea"/>
              </a:rPr>
              <a:t>一个计算框架。它以分布式和并行的方式处理大量的数据。当你对所有年龄&gt; 18的用户在上述1 GB文件上执行查询时，将会有“8个映射”函数并行运行，以在其128 MB拆分文件中提取年龄&gt; 18的用户，然后reduce函数将运行以将所有单独的输出组合成单个最终结果</a:t>
            </a:r>
            <a:endParaRPr lang="en-US"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YARN</a:t>
            </a:r>
            <a:r>
              <a:rPr lang="zh-CN" sz="1600" dirty="0">
                <a:ea typeface="宋体" panose="02010600030101010101" pitchFamily="2" charset="-122"/>
                <a:sym typeface="+mn-ea"/>
              </a:rPr>
              <a:t>，用于作业调度和集群资源管理的框架</a:t>
            </a:r>
          </a:p>
          <a:p>
            <a:pPr marL="0" indent="0">
              <a:lnSpc>
                <a:spcPct val="150000"/>
              </a:lnSpc>
              <a:buNone/>
            </a:pPr>
            <a:r>
              <a:rPr sz="1600" dirty="0">
                <a:ea typeface="宋体" panose="02010600030101010101" pitchFamily="2" charset="-122"/>
                <a:sym typeface="+mn-ea"/>
              </a:rPr>
              <a:t>Hadoop Common</a:t>
            </a:r>
            <a:r>
              <a:rPr lang="zh-CN" sz="1600" dirty="0">
                <a:ea typeface="宋体" panose="02010600030101010101" pitchFamily="2" charset="-122"/>
                <a:sym typeface="+mn-ea"/>
              </a:rPr>
              <a:t>，Hadoop体系最底层的一个模块，为Hadoop各子项目提供各种工具，如：配置文件和日志操作等</a:t>
            </a:r>
          </a:p>
          <a:p>
            <a:pPr>
              <a:lnSpc>
                <a:spcPct val="150000"/>
              </a:lnSpc>
            </a:pPr>
            <a:endParaRPr sz="1600" dirty="0">
              <a:ea typeface="宋体" panose="02010600030101010101" pitchFamily="2" charset="-122"/>
              <a:sym typeface="+mn-ea"/>
            </a:endParaRPr>
          </a:p>
        </p:txBody>
      </p:sp>
    </p:spTree>
    <p:custDataLst>
      <p:tags r:id="rId1"/>
    </p:custData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ea typeface="宋体" panose="02010600030101010101" pitchFamily="2" charset="-122"/>
                <a:sym typeface="+mn-ea"/>
              </a:rPr>
              <a:t>什么是MapReduce</a:t>
            </a:r>
            <a:endParaRPr lang="en-US" dirty="0">
              <a:ea typeface="宋体" panose="02010600030101010101" pitchFamily="2" charset="-122"/>
              <a:sym typeface="+mn-ea"/>
            </a:endParaRPr>
          </a:p>
        </p:txBody>
      </p:sp>
      <p:sp>
        <p:nvSpPr>
          <p:cNvPr id="131" name="Content Placeholder 2"/>
          <p:cNvSpPr txBox="1">
            <a:spLocks noGrp="1"/>
          </p:cNvSpPr>
          <p:nvPr/>
        </p:nvSpPr>
        <p:spPr>
          <a:xfrm>
            <a:off x="707390" y="1440180"/>
            <a:ext cx="572008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600" dirty="0">
                <a:ea typeface="宋体" panose="02010600030101010101" pitchFamily="2" charset="-122"/>
                <a:sym typeface="+mn-ea"/>
              </a:rPr>
              <a:t>Thinking</a:t>
            </a:r>
            <a:r>
              <a:rPr lang="zh-CN" sz="1600" dirty="0">
                <a:ea typeface="宋体" panose="02010600030101010101" pitchFamily="2" charset="-122"/>
                <a:sym typeface="+mn-ea"/>
              </a:rPr>
              <a:t>：</a:t>
            </a:r>
            <a:r>
              <a:rPr sz="1600" dirty="0">
                <a:ea typeface="宋体" panose="02010600030101010101" pitchFamily="2" charset="-122"/>
                <a:sym typeface="+mn-ea"/>
              </a:rPr>
              <a:t>我们有1TB的数据，如何统计单词数？如何建立倒排索引？</a:t>
            </a:r>
          </a:p>
          <a:p>
            <a:pPr marL="0" indent="0">
              <a:lnSpc>
                <a:spcPct val="150000"/>
              </a:lnSpc>
              <a:buNone/>
            </a:pPr>
            <a:r>
              <a:rPr sz="1600" dirty="0">
                <a:ea typeface="宋体" panose="02010600030101010101" pitchFamily="2" charset="-122"/>
                <a:sym typeface="+mn-ea"/>
              </a:rPr>
              <a:t>这其实是很复杂的过程，如果有10TB，或者1PB数据怎么办呢？这时候单机就没办法做，变得很复杂需要想办法来解决。</a:t>
            </a:r>
          </a:p>
          <a:p>
            <a:pPr marL="0" indent="0">
              <a:lnSpc>
                <a:spcPct val="150000"/>
              </a:lnSpc>
              <a:buNone/>
            </a:pPr>
            <a:r>
              <a:rPr sz="1600" dirty="0">
                <a:ea typeface="宋体" panose="02010600030101010101" pitchFamily="2" charset="-122"/>
                <a:sym typeface="+mn-ea"/>
              </a:rPr>
              <a:t>Map的本质实际上是拆解，比如说有辆红色的小汽车，把它拆成零件了，这就是Map</a:t>
            </a:r>
          </a:p>
          <a:p>
            <a:pPr marL="0" indent="0">
              <a:lnSpc>
                <a:spcPct val="150000"/>
              </a:lnSpc>
              <a:buNone/>
            </a:pPr>
            <a:endParaRPr sz="1600" dirty="0">
              <a:ea typeface="宋体" panose="02010600030101010101" pitchFamily="2" charset="-122"/>
              <a:sym typeface="+mn-ea"/>
            </a:endParaRPr>
          </a:p>
        </p:txBody>
      </p:sp>
      <p:pic>
        <p:nvPicPr>
          <p:cNvPr id="3" name="图片 2"/>
          <p:cNvPicPr>
            <a:picLocks noChangeAspect="1"/>
          </p:cNvPicPr>
          <p:nvPr/>
        </p:nvPicPr>
        <p:blipFill>
          <a:blip r:embed="rId4"/>
          <a:stretch>
            <a:fillRect/>
          </a:stretch>
        </p:blipFill>
        <p:spPr>
          <a:xfrm>
            <a:off x="618490" y="4200525"/>
            <a:ext cx="7940040" cy="2393315"/>
          </a:xfrm>
          <a:prstGeom prst="rect">
            <a:avLst/>
          </a:prstGeom>
        </p:spPr>
      </p:pic>
    </p:spTree>
    <p:custDataLst>
      <p:tags r:id="rId1"/>
    </p:custData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sym typeface="+mn-ea"/>
              </a:rPr>
              <a:t>&gt;&gt;   </a:t>
            </a:r>
            <a:r>
              <a:rPr lang="zh-CN" altLang="en-US" dirty="0">
                <a:sym typeface="+mn-ea"/>
              </a:rPr>
              <a:t>今天的学习目标</a:t>
            </a:r>
            <a:endParaRPr dirty="0"/>
          </a:p>
        </p:txBody>
      </p:sp>
      <p:sp>
        <p:nvSpPr>
          <p:cNvPr id="130" name="Title 1"/>
          <p:cNvSpPr txBox="1">
            <a:spLocks noGrp="1"/>
          </p:cNvSpPr>
          <p:nvPr/>
        </p:nvSpPr>
        <p:spPr>
          <a:xfrm>
            <a:off x="838200" y="1147762"/>
            <a:ext cx="4980709" cy="1325563"/>
          </a:xfrm>
          <a:prstGeom prst="rect">
            <a:avLst/>
          </a:prstGeom>
          <a:ln w="12700">
            <a:miter lim="400000"/>
          </a:ln>
        </p:spPr>
        <p:txBody>
          <a:bodyPr lIns="45719" rIns="45719" anchor="ctr">
            <a:normAutofit/>
          </a:bodyPr>
          <a:lstStyle>
            <a:lvl1pPr>
              <a:defRPr>
                <a:solidFill>
                  <a:srgbClr val="C00000"/>
                </a:solidFill>
              </a:defRPr>
            </a:lvl1pPr>
          </a:lstStyle>
          <a:p>
            <a:r>
              <a:rPr lang="en-US" altLang="zh-CN" sz="4000">
                <a:ea typeface="宋体" panose="02010600030101010101" pitchFamily="2" charset="-122"/>
                <a:sym typeface="+mn-ea"/>
              </a:rPr>
              <a:t>Facebook Prophet</a:t>
            </a:r>
            <a:endParaRPr lang="zh-CN" altLang="en-US" sz="4000" dirty="0">
              <a:latin typeface="Calibri Light" panose="020F0302020204030204" charset="0"/>
              <a:ea typeface="宋体" panose="02010600030101010101" pitchFamily="2" charset="-122"/>
              <a:cs typeface="Calibri Light" panose="020F0302020204030204" charset="0"/>
            </a:endParaRPr>
          </a:p>
        </p:txBody>
      </p:sp>
      <p:sp>
        <p:nvSpPr>
          <p:cNvPr id="131" name="Content Placeholder 2"/>
          <p:cNvSpPr txBox="1">
            <a:spLocks noGrp="1"/>
          </p:cNvSpPr>
          <p:nvPr/>
        </p:nvSpPr>
        <p:spPr>
          <a:xfrm>
            <a:off x="838200" y="2150745"/>
            <a:ext cx="5066030" cy="4770120"/>
          </a:xfrm>
          <a:prstGeom prst="rect">
            <a:avLst/>
          </a:prstGeom>
          <a:ln w="12700">
            <a:miter lim="400000"/>
          </a:ln>
        </p:spPr>
        <p:txBody>
          <a:bodyPr lIns="45719" rIns="45719">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lvl="0">
              <a:lnSpc>
                <a:spcPct val="150000"/>
              </a:lnSpc>
            </a:pPr>
            <a:r>
              <a:rPr lang="zh-CN" altLang="en-US" sz="1800" dirty="0">
                <a:ea typeface="宋体" panose="02010600030101010101" pitchFamily="2" charset="-122"/>
                <a:sym typeface="+mn-ea"/>
              </a:rPr>
              <a:t>时间序列预测工具 </a:t>
            </a:r>
            <a:r>
              <a:rPr lang="en-US" altLang="zh-CN" sz="1800" dirty="0">
                <a:sym typeface="+mn-ea"/>
              </a:rPr>
              <a:t>prophet</a:t>
            </a:r>
          </a:p>
          <a:p>
            <a:pPr lvl="0">
              <a:lnSpc>
                <a:spcPct val="150000"/>
              </a:lnSpc>
            </a:pPr>
            <a:r>
              <a:rPr lang="en-US" altLang="zh-CN" sz="1800" dirty="0">
                <a:sym typeface="+mn-ea"/>
              </a:rPr>
              <a:t>饱和增长</a:t>
            </a:r>
          </a:p>
          <a:p>
            <a:pPr lvl="0">
              <a:lnSpc>
                <a:spcPct val="150000"/>
              </a:lnSpc>
            </a:pPr>
            <a:r>
              <a:rPr lang="en-US" altLang="zh-CN" sz="1800" dirty="0">
                <a:sym typeface="+mn-ea"/>
              </a:rPr>
              <a:t>突变点</a:t>
            </a:r>
          </a:p>
          <a:p>
            <a:pPr lvl="0">
              <a:lnSpc>
                <a:spcPct val="150000"/>
              </a:lnSpc>
            </a:pPr>
            <a:r>
              <a:rPr lang="en-US" altLang="zh-CN" sz="1800" dirty="0">
                <a:sym typeface="+mn-ea"/>
              </a:rPr>
              <a:t>节日与大事件</a:t>
            </a:r>
          </a:p>
          <a:p>
            <a:pPr lvl="0">
              <a:lnSpc>
                <a:spcPct val="150000"/>
              </a:lnSpc>
            </a:pPr>
            <a:r>
              <a:rPr lang="en-US" altLang="zh-CN" sz="1800" dirty="0">
                <a:ea typeface="宋体" panose="02010600030101010101" pitchFamily="2" charset="-122"/>
                <a:sym typeface="+mn-ea"/>
              </a:rPr>
              <a:t>Project A</a:t>
            </a:r>
            <a:r>
              <a:rPr lang="zh-CN" altLang="zh-CN" sz="1800" dirty="0">
                <a:ea typeface="宋体" panose="02010600030101010101" pitchFamily="2" charset="-122"/>
                <a:sym typeface="+mn-ea"/>
              </a:rPr>
              <a:t>：页面流量预测</a:t>
            </a:r>
            <a:endParaRPr lang="en-US" altLang="zh-CN" sz="1800" dirty="0">
              <a:sym typeface="+mn-ea"/>
            </a:endParaRPr>
          </a:p>
          <a:p>
            <a:pPr lvl="0">
              <a:lnSpc>
                <a:spcPct val="150000"/>
              </a:lnSpc>
            </a:pPr>
            <a:r>
              <a:rPr lang="en-US" altLang="zh-CN" sz="1800" dirty="0">
                <a:sym typeface="+mn-ea"/>
              </a:rPr>
              <a:t>Project B</a:t>
            </a:r>
            <a:r>
              <a:rPr lang="zh-CN" altLang="zh-CN" sz="1800" dirty="0">
                <a:ea typeface="宋体" panose="02010600030101010101" pitchFamily="2" charset="-122"/>
                <a:sym typeface="+mn-ea"/>
              </a:rPr>
              <a:t>：交通流量预测</a:t>
            </a:r>
          </a:p>
          <a:p>
            <a:pPr lvl="0">
              <a:lnSpc>
                <a:spcPct val="150000"/>
              </a:lnSpc>
            </a:pPr>
            <a:endParaRPr lang="en-US" altLang="zh-CN" sz="1800" dirty="0">
              <a:ea typeface="宋体" panose="02010600030101010101" pitchFamily="2" charset="-122"/>
              <a:sym typeface="+mn-ea"/>
            </a:endParaRPr>
          </a:p>
          <a:p>
            <a:pPr lvl="0">
              <a:lnSpc>
                <a:spcPct val="150000"/>
              </a:lnSpc>
            </a:pPr>
            <a:endParaRPr lang="zh-CN" altLang="zh-CN" sz="1800" dirty="0">
              <a:ea typeface="宋体" panose="02010600030101010101" pitchFamily="2" charset="-122"/>
              <a:sym typeface="+mn-ea"/>
            </a:endParaRPr>
          </a:p>
          <a:p>
            <a:pPr lvl="0">
              <a:lnSpc>
                <a:spcPct val="150000"/>
              </a:lnSpc>
            </a:pPr>
            <a:endParaRPr lang="en-US" altLang="zh-CN" sz="1800" dirty="0"/>
          </a:p>
        </p:txBody>
      </p:sp>
      <p:sp>
        <p:nvSpPr>
          <p:cNvPr id="4" name="Title 1"/>
          <p:cNvSpPr txBox="1"/>
          <p:nvPr/>
        </p:nvSpPr>
        <p:spPr>
          <a:xfrm>
            <a:off x="6616065" y="1147445"/>
            <a:ext cx="5422900" cy="1325880"/>
          </a:xfrm>
          <a:prstGeom prst="rect">
            <a:avLst/>
          </a:prstGeom>
          <a:ln w="12700">
            <a:miter lim="400000"/>
          </a:ln>
        </p:spPr>
        <p:txBody>
          <a:bodyPr lIns="45719" rIns="45719"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C00000"/>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9pPr>
          </a:lstStyle>
          <a:p>
            <a:r>
              <a:rPr lang="zh-CN" altLang="zh-CN" sz="4000">
                <a:ea typeface="宋体" panose="02010600030101010101" pitchFamily="2" charset="-122"/>
                <a:sym typeface="+mn-ea"/>
              </a:rPr>
              <a:t>分布式推荐系统</a:t>
            </a:r>
            <a:endParaRPr lang="zh-CN" altLang="en-US" sz="4000">
              <a:ea typeface="宋体" panose="02010600030101010101" pitchFamily="2" charset="-122"/>
            </a:endParaRPr>
          </a:p>
        </p:txBody>
      </p:sp>
      <p:sp>
        <p:nvSpPr>
          <p:cNvPr id="5" name="Content Placeholder 2"/>
          <p:cNvSpPr txBox="1"/>
          <p:nvPr/>
        </p:nvSpPr>
        <p:spPr>
          <a:xfrm>
            <a:off x="6615430" y="2084070"/>
            <a:ext cx="4980940" cy="4626610"/>
          </a:xfrm>
          <a:prstGeom prst="rect">
            <a:avLst/>
          </a:prstGeom>
          <a:ln w="12700">
            <a:miter lim="400000"/>
          </a:ln>
        </p:spPr>
        <p:txBody>
          <a:bodyPr lIns="45719" rIns="45719">
            <a:normAutofit/>
          </a:bodyPr>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lvl="0">
              <a:lnSpc>
                <a:spcPct val="150000"/>
              </a:lnSpc>
            </a:pPr>
            <a:r>
              <a:rPr lang="zh-CN" sz="1800">
                <a:ea typeface="宋体" panose="02010600030101010101" pitchFamily="2" charset="-122"/>
                <a:sym typeface="+mn-ea"/>
              </a:rPr>
              <a:t>什么是</a:t>
            </a:r>
            <a:r>
              <a:rPr lang="en-US" altLang="zh-CN" sz="1800">
                <a:ea typeface="宋体" panose="02010600030101010101" pitchFamily="2" charset="-122"/>
                <a:sym typeface="+mn-ea"/>
              </a:rPr>
              <a:t>Hadoop</a:t>
            </a:r>
          </a:p>
          <a:p>
            <a:pPr lvl="0">
              <a:lnSpc>
                <a:spcPct val="150000"/>
              </a:lnSpc>
            </a:pPr>
            <a:r>
              <a:rPr sz="1800">
                <a:sym typeface="+mn-ea"/>
              </a:rPr>
              <a:t>MapReduce</a:t>
            </a:r>
            <a:r>
              <a:rPr lang="zh-CN" sz="1800">
                <a:ea typeface="宋体" panose="02010600030101010101" pitchFamily="2" charset="-122"/>
                <a:sym typeface="+mn-ea"/>
              </a:rPr>
              <a:t>与</a:t>
            </a:r>
            <a:r>
              <a:rPr sz="1800">
                <a:sym typeface="+mn-ea"/>
              </a:rPr>
              <a:t>HDFS</a:t>
            </a:r>
          </a:p>
          <a:p>
            <a:pPr lvl="0">
              <a:lnSpc>
                <a:spcPct val="150000"/>
              </a:lnSpc>
            </a:pPr>
            <a:r>
              <a:rPr sz="1800">
                <a:sym typeface="+mn-ea"/>
              </a:rPr>
              <a:t>用Python实现wordcount</a:t>
            </a:r>
          </a:p>
          <a:p>
            <a:pPr lvl="0">
              <a:lnSpc>
                <a:spcPct val="150000"/>
              </a:lnSpc>
            </a:pPr>
            <a:r>
              <a:rPr sz="1800">
                <a:sym typeface="+mn-ea"/>
              </a:rPr>
              <a:t>Hadoop Streaming with Python</a:t>
            </a:r>
          </a:p>
          <a:p>
            <a:pPr lvl="0">
              <a:lnSpc>
                <a:spcPct val="150000"/>
              </a:lnSpc>
            </a:pPr>
            <a:r>
              <a:rPr sz="1800">
                <a:sym typeface="+mn-ea"/>
              </a:rPr>
              <a:t>Apache Spark基础</a:t>
            </a:r>
          </a:p>
          <a:p>
            <a:pPr lvl="0">
              <a:lnSpc>
                <a:spcPct val="150000"/>
              </a:lnSpc>
            </a:pPr>
            <a:r>
              <a:rPr sz="1800">
                <a:sym typeface="+mn-ea"/>
              </a:rPr>
              <a:t>Python与Spark使用</a:t>
            </a:r>
          </a:p>
          <a:p>
            <a:pPr lvl="0">
              <a:lnSpc>
                <a:spcPct val="150000"/>
              </a:lnSpc>
            </a:pPr>
            <a:r>
              <a:rPr lang="en-US" altLang="zh-CN" sz="1800">
                <a:ea typeface="宋体" panose="02010600030101010101" pitchFamily="2" charset="-122"/>
                <a:sym typeface="+mn-ea"/>
              </a:rPr>
              <a:t>Project A</a:t>
            </a:r>
            <a:r>
              <a:rPr lang="zh-CN" altLang="zh-CN" sz="1800">
                <a:ea typeface="宋体" panose="02010600030101010101" pitchFamily="2" charset="-122"/>
                <a:sym typeface="+mn-ea"/>
              </a:rPr>
              <a:t>：</a:t>
            </a:r>
            <a:r>
              <a:rPr lang="zh-CN" sz="1800">
                <a:ea typeface="宋体" panose="02010600030101010101" pitchFamily="2" charset="-122"/>
                <a:sym typeface="+mn-ea"/>
              </a:rPr>
              <a:t>酒店推荐系统</a:t>
            </a:r>
          </a:p>
          <a:p>
            <a:pPr lvl="0">
              <a:lnSpc>
                <a:spcPct val="150000"/>
              </a:lnSpc>
            </a:pPr>
            <a:r>
              <a:rPr lang="en-US" altLang="zh-CN" sz="1800">
                <a:ea typeface="宋体" panose="02010600030101010101" pitchFamily="2" charset="-122"/>
                <a:sym typeface="+mn-ea"/>
              </a:rPr>
              <a:t>Project B</a:t>
            </a:r>
            <a:r>
              <a:rPr lang="zh-CN" altLang="zh-CN" sz="1800">
                <a:ea typeface="宋体" panose="02010600030101010101" pitchFamily="2" charset="-122"/>
                <a:sym typeface="+mn-ea"/>
              </a:rPr>
              <a:t>：电影</a:t>
            </a:r>
            <a:r>
              <a:rPr lang="zh-CN" sz="1800">
                <a:ea typeface="宋体" panose="02010600030101010101" pitchFamily="2" charset="-122"/>
                <a:sym typeface="+mn-ea"/>
              </a:rPr>
              <a:t>推荐系统</a:t>
            </a:r>
            <a:endParaRPr lang="en-US" altLang="zh-CN" sz="1800">
              <a:ea typeface="宋体" panose="02010600030101010101" pitchFamily="2" charset="-122"/>
            </a:endParaRPr>
          </a:p>
        </p:txBody>
      </p:sp>
    </p:spTree>
    <p:custDataLst>
      <p:tags r:id="rId1"/>
    </p:custData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ea typeface="宋体" panose="02010600030101010101" pitchFamily="2" charset="-122"/>
                <a:sym typeface="+mn-ea"/>
              </a:rPr>
              <a:t>什么是MapReduce</a:t>
            </a:r>
            <a:endParaRPr lang="en-US" dirty="0">
              <a:ea typeface="宋体" panose="02010600030101010101" pitchFamily="2" charset="-122"/>
              <a:sym typeface="+mn-ea"/>
            </a:endParaRPr>
          </a:p>
        </p:txBody>
      </p:sp>
      <p:sp>
        <p:nvSpPr>
          <p:cNvPr id="131" name="Content Placeholder 2"/>
          <p:cNvSpPr txBox="1">
            <a:spLocks noGrp="1"/>
          </p:cNvSpPr>
          <p:nvPr/>
        </p:nvSpPr>
        <p:spPr>
          <a:xfrm>
            <a:off x="707390" y="1440180"/>
            <a:ext cx="572008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600" dirty="0">
                <a:ea typeface="宋体" panose="02010600030101010101" pitchFamily="2" charset="-122"/>
                <a:sym typeface="+mn-ea"/>
              </a:rPr>
              <a:t>Reduce就是组合，我们有很多汽车零件，还有很多其他各种装置零件，把他们拼装成变形金刚，这就是Reduce</a:t>
            </a:r>
          </a:p>
          <a:p>
            <a:pPr marL="0" indent="0">
              <a:lnSpc>
                <a:spcPct val="150000"/>
              </a:lnSpc>
              <a:buNone/>
            </a:pPr>
            <a:endParaRPr sz="1600" dirty="0">
              <a:ea typeface="宋体" panose="02010600030101010101" pitchFamily="2" charset="-122"/>
              <a:sym typeface="+mn-ea"/>
            </a:endParaRPr>
          </a:p>
        </p:txBody>
      </p:sp>
      <p:pic>
        <p:nvPicPr>
          <p:cNvPr id="2" name="图片 1"/>
          <p:cNvPicPr>
            <a:picLocks noChangeAspect="1"/>
          </p:cNvPicPr>
          <p:nvPr/>
        </p:nvPicPr>
        <p:blipFill>
          <a:blip r:embed="rId4"/>
          <a:stretch>
            <a:fillRect/>
          </a:stretch>
        </p:blipFill>
        <p:spPr>
          <a:xfrm>
            <a:off x="578485" y="2717800"/>
            <a:ext cx="9086850" cy="3420110"/>
          </a:xfrm>
          <a:prstGeom prst="rect">
            <a:avLst/>
          </a:prstGeom>
        </p:spPr>
      </p:pic>
    </p:spTree>
    <p:custDataLst>
      <p:tags r:id="rId1"/>
    </p:custData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ea typeface="宋体" panose="02010600030101010101" pitchFamily="2" charset="-122"/>
                <a:sym typeface="+mn-ea"/>
              </a:rPr>
              <a:t>什么是MapReduce</a:t>
            </a:r>
            <a:endParaRPr lang="en-US" dirty="0">
              <a:ea typeface="宋体" panose="02010600030101010101" pitchFamily="2" charset="-122"/>
              <a:sym typeface="+mn-ea"/>
            </a:endParaRPr>
          </a:p>
        </p:txBody>
      </p:sp>
      <p:sp>
        <p:nvSpPr>
          <p:cNvPr id="131" name="Content Placeholder 2"/>
          <p:cNvSpPr txBox="1">
            <a:spLocks noGrp="1"/>
          </p:cNvSpPr>
          <p:nvPr/>
        </p:nvSpPr>
        <p:spPr>
          <a:xfrm>
            <a:off x="706755" y="1201420"/>
            <a:ext cx="1072896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00000"/>
              </a:lnSpc>
              <a:buNone/>
            </a:pPr>
            <a:r>
              <a:rPr sz="1600" dirty="0">
                <a:ea typeface="宋体" panose="02010600030101010101" pitchFamily="2" charset="-122"/>
                <a:sym typeface="+mn-ea"/>
              </a:rPr>
              <a:t>MapReduce</a:t>
            </a:r>
            <a:r>
              <a:rPr lang="zh-CN" sz="1600" dirty="0">
                <a:ea typeface="宋体" panose="02010600030101010101" pitchFamily="2" charset="-122"/>
                <a:sym typeface="+mn-ea"/>
              </a:rPr>
              <a:t>的</a:t>
            </a:r>
            <a:r>
              <a:rPr lang="en-US" sz="1600" dirty="0">
                <a:ea typeface="宋体" panose="02010600030101010101" pitchFamily="2" charset="-122"/>
                <a:sym typeface="+mn-ea"/>
              </a:rPr>
              <a:t>6</a:t>
            </a:r>
            <a:r>
              <a:rPr lang="zh-CN" altLang="en-US" sz="1600" dirty="0">
                <a:ea typeface="宋体" panose="02010600030101010101" pitchFamily="2" charset="-122"/>
                <a:sym typeface="+mn-ea"/>
              </a:rPr>
              <a:t>个部分</a:t>
            </a:r>
            <a:r>
              <a:rPr lang="zh-CN" sz="1600" dirty="0">
                <a:ea typeface="宋体" panose="02010600030101010101" pitchFamily="2" charset="-122"/>
                <a:sym typeface="+mn-ea"/>
              </a:rPr>
              <a:t>：</a:t>
            </a:r>
            <a:r>
              <a:rPr sz="1600" dirty="0">
                <a:ea typeface="宋体" panose="02010600030101010101" pitchFamily="2" charset="-122"/>
                <a:sym typeface="+mn-ea"/>
              </a:rPr>
              <a:t>Input, Split, Map, Shuffle, Reduce, Finalize</a:t>
            </a:r>
            <a:endParaRPr lang="en-US" altLang="zh-CN" sz="1600" dirty="0">
              <a:ea typeface="宋体" panose="02010600030101010101" pitchFamily="2" charset="-122"/>
              <a:sym typeface="+mn-ea"/>
            </a:endParaRPr>
          </a:p>
          <a:p>
            <a:pPr marL="0" indent="0">
              <a:lnSpc>
                <a:spcPct val="100000"/>
              </a:lnSpc>
              <a:buNone/>
            </a:pPr>
            <a:r>
              <a:rPr lang="en-US" altLang="zh-CN" sz="1600" dirty="0">
                <a:ea typeface="宋体" panose="02010600030101010101" pitchFamily="2" charset="-122"/>
                <a:sym typeface="+mn-ea"/>
              </a:rPr>
              <a:t>split</a:t>
            </a:r>
            <a:r>
              <a:rPr lang="zh-CN" altLang="en-US" sz="1600" dirty="0">
                <a:ea typeface="宋体" panose="02010600030101010101" pitchFamily="2" charset="-122"/>
                <a:sym typeface="+mn-ea"/>
              </a:rPr>
              <a:t>过程，</a:t>
            </a:r>
            <a:r>
              <a:rPr sz="1600" dirty="0">
                <a:ea typeface="宋体" panose="02010600030101010101" pitchFamily="2" charset="-122"/>
                <a:sym typeface="+mn-ea"/>
              </a:rPr>
              <a:t>输入很多文档，文档的每一行有很多不同的单词，</a:t>
            </a:r>
            <a:r>
              <a:rPr lang="zh-CN" sz="1600" dirty="0">
                <a:ea typeface="宋体" panose="02010600030101010101" pitchFamily="2" charset="-122"/>
                <a:sym typeface="+mn-ea"/>
              </a:rPr>
              <a:t>分割之后方便</a:t>
            </a:r>
            <a:r>
              <a:rPr sz="1600" dirty="0">
                <a:ea typeface="宋体" panose="02010600030101010101" pitchFamily="2" charset="-122"/>
                <a:sym typeface="+mn-ea"/>
              </a:rPr>
              <a:t>找不同的worker</a:t>
            </a:r>
            <a:r>
              <a:rPr lang="zh-CN" sz="1600" dirty="0">
                <a:ea typeface="宋体" panose="02010600030101010101" pitchFamily="2" charset="-122"/>
                <a:sym typeface="+mn-ea"/>
              </a:rPr>
              <a:t>来进行处理</a:t>
            </a:r>
            <a:endParaRPr sz="1600" dirty="0">
              <a:ea typeface="宋体" panose="02010600030101010101" pitchFamily="2" charset="-122"/>
              <a:sym typeface="+mn-ea"/>
            </a:endParaRPr>
          </a:p>
          <a:p>
            <a:pPr marL="0" indent="0">
              <a:lnSpc>
                <a:spcPct val="100000"/>
              </a:lnSpc>
              <a:buNone/>
            </a:pPr>
            <a:r>
              <a:rPr sz="1600" dirty="0">
                <a:ea typeface="宋体" panose="02010600030101010101" pitchFamily="2" charset="-122"/>
                <a:sym typeface="+mn-ea"/>
              </a:rPr>
              <a:t>Shuffle</a:t>
            </a:r>
            <a:r>
              <a:rPr lang="zh-CN" sz="1600" dirty="0">
                <a:ea typeface="宋体" panose="02010600030101010101" pitchFamily="2" charset="-122"/>
                <a:sym typeface="+mn-ea"/>
              </a:rPr>
              <a:t>，将map的输出作为reduce的输入的过程就是shuffle，通过Shuffle把数据拉过来之后，方便后续</a:t>
            </a:r>
            <a:r>
              <a:rPr lang="en-US" altLang="zh-CN" sz="1600" dirty="0">
                <a:ea typeface="宋体" panose="02010600030101010101" pitchFamily="2" charset="-122"/>
                <a:sym typeface="+mn-ea"/>
              </a:rPr>
              <a:t>Reduce</a:t>
            </a:r>
            <a:r>
              <a:rPr lang="zh-CN" altLang="zh-CN" sz="1600" dirty="0">
                <a:ea typeface="宋体" panose="02010600030101010101" pitchFamily="2" charset="-122"/>
                <a:sym typeface="+mn-ea"/>
              </a:rPr>
              <a:t>进行</a:t>
            </a:r>
            <a:r>
              <a:rPr lang="zh-CN" sz="1600" dirty="0">
                <a:ea typeface="宋体" panose="02010600030101010101" pitchFamily="2" charset="-122"/>
                <a:sym typeface="+mn-ea"/>
              </a:rPr>
              <a:t>计算。</a:t>
            </a:r>
          </a:p>
          <a:p>
            <a:pPr marL="0" indent="0">
              <a:lnSpc>
                <a:spcPct val="100000"/>
              </a:lnSpc>
              <a:buNone/>
            </a:pPr>
            <a:r>
              <a:rPr lang="zh-CN" sz="1600" dirty="0">
                <a:ea typeface="宋体" panose="02010600030101010101" pitchFamily="2" charset="-122"/>
                <a:sym typeface="+mn-ea"/>
              </a:rPr>
              <a:t>Shuffle的本意是打乱的意思，在MapReduce中，Shuffle是洗牌的逆过程，即将map端的无规则输出按指定的规则“打乱”成具有一定规则的数据，相同的Key必须发送到同一个Reduce端处理</a:t>
            </a:r>
          </a:p>
          <a:p>
            <a:pPr marL="0" indent="0">
              <a:lnSpc>
                <a:spcPct val="100000"/>
              </a:lnSpc>
              <a:buNone/>
            </a:pPr>
            <a:r>
              <a:rPr sz="1600" dirty="0">
                <a:ea typeface="宋体" panose="02010600030101010101" pitchFamily="2" charset="-122"/>
                <a:sym typeface="+mn-ea"/>
              </a:rPr>
              <a:t>Reduce，把相同的数据放一起，</a:t>
            </a:r>
            <a:r>
              <a:rPr lang="zh-CN" sz="1600" dirty="0">
                <a:ea typeface="宋体" panose="02010600030101010101" pitchFamily="2" charset="-122"/>
                <a:sym typeface="+mn-ea"/>
              </a:rPr>
              <a:t>计数统计，</a:t>
            </a:r>
            <a:r>
              <a:rPr sz="1600" dirty="0">
                <a:ea typeface="宋体" panose="02010600030101010101" pitchFamily="2" charset="-122"/>
                <a:sym typeface="+mn-ea"/>
              </a:rPr>
              <a:t>比如Car有3个就写3，River是2个就写2</a:t>
            </a:r>
          </a:p>
          <a:p>
            <a:pPr marL="0" indent="0">
              <a:lnSpc>
                <a:spcPct val="100000"/>
              </a:lnSpc>
              <a:buNone/>
            </a:pPr>
            <a:endParaRPr sz="1600" dirty="0">
              <a:ea typeface="宋体" panose="02010600030101010101" pitchFamily="2" charset="-122"/>
              <a:sym typeface="+mn-ea"/>
            </a:endParaRPr>
          </a:p>
          <a:p>
            <a:pPr marL="0" indent="0">
              <a:lnSpc>
                <a:spcPct val="100000"/>
              </a:lnSpc>
              <a:buNone/>
            </a:pPr>
            <a:endParaRPr sz="1600" dirty="0">
              <a:ea typeface="宋体" panose="02010600030101010101" pitchFamily="2" charset="-122"/>
              <a:sym typeface="+mn-ea"/>
            </a:endParaRPr>
          </a:p>
        </p:txBody>
      </p:sp>
      <p:pic>
        <p:nvPicPr>
          <p:cNvPr id="3" name="图片 2"/>
          <p:cNvPicPr>
            <a:picLocks noChangeAspect="1"/>
          </p:cNvPicPr>
          <p:nvPr/>
        </p:nvPicPr>
        <p:blipFill>
          <a:blip r:embed="rId4"/>
          <a:stretch>
            <a:fillRect/>
          </a:stretch>
        </p:blipFill>
        <p:spPr>
          <a:xfrm>
            <a:off x="1393825" y="3309620"/>
            <a:ext cx="9888220" cy="3548380"/>
          </a:xfrm>
          <a:prstGeom prst="rect">
            <a:avLst/>
          </a:prstGeom>
        </p:spPr>
      </p:pic>
    </p:spTree>
    <p:custDataLst>
      <p:tags r:id="rId1"/>
    </p:custData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ea typeface="宋体" panose="02010600030101010101" pitchFamily="2" charset="-122"/>
                <a:sym typeface="+mn-ea"/>
              </a:rPr>
              <a:t>什么是MapReduce</a:t>
            </a:r>
            <a:endParaRPr lang="en-US" dirty="0">
              <a:ea typeface="宋体" panose="02010600030101010101" pitchFamily="2" charset="-122"/>
              <a:sym typeface="+mn-ea"/>
            </a:endParaRPr>
          </a:p>
        </p:txBody>
      </p:sp>
      <p:sp>
        <p:nvSpPr>
          <p:cNvPr id="131" name="Content Placeholder 2"/>
          <p:cNvSpPr txBox="1">
            <a:spLocks noGrp="1"/>
          </p:cNvSpPr>
          <p:nvPr/>
        </p:nvSpPr>
        <p:spPr>
          <a:xfrm>
            <a:off x="706755" y="1220470"/>
            <a:ext cx="503428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600" dirty="0">
                <a:ea typeface="宋体" panose="02010600030101010101" pitchFamily="2" charset="-122"/>
                <a:sym typeface="+mn-ea"/>
              </a:rPr>
              <a:t>MapReduce</a:t>
            </a:r>
            <a:r>
              <a:rPr lang="zh-CN" sz="1600" dirty="0">
                <a:ea typeface="宋体" panose="02010600030101010101" pitchFamily="2" charset="-122"/>
                <a:sym typeface="+mn-ea"/>
              </a:rPr>
              <a:t>：</a:t>
            </a:r>
          </a:p>
          <a:p>
            <a:pPr>
              <a:lnSpc>
                <a:spcPct val="150000"/>
              </a:lnSpc>
            </a:pPr>
            <a:r>
              <a:rPr sz="1600" dirty="0">
                <a:ea typeface="宋体" panose="02010600030101010101" pitchFamily="2" charset="-122"/>
                <a:sym typeface="+mn-ea"/>
              </a:rPr>
              <a:t>Map</a:t>
            </a:r>
            <a:r>
              <a:rPr lang="zh-CN" sz="1600" dirty="0">
                <a:ea typeface="宋体" panose="02010600030101010101" pitchFamily="2" charset="-122"/>
                <a:sym typeface="+mn-ea"/>
              </a:rPr>
              <a:t>，</a:t>
            </a:r>
            <a:r>
              <a:rPr sz="1600" dirty="0">
                <a:ea typeface="宋体" panose="02010600030101010101" pitchFamily="2" charset="-122"/>
                <a:sym typeface="+mn-ea"/>
              </a:rPr>
              <a:t>输入每一行的ID是key，</a:t>
            </a:r>
            <a:r>
              <a:rPr lang="zh-CN" sz="1600" dirty="0">
                <a:ea typeface="宋体" panose="02010600030101010101" pitchFamily="2" charset="-122"/>
                <a:sym typeface="+mn-ea"/>
              </a:rPr>
              <a:t>这一行的单词是</a:t>
            </a:r>
            <a:r>
              <a:rPr sz="1600" dirty="0">
                <a:ea typeface="宋体" panose="02010600030101010101" pitchFamily="2" charset="-122"/>
                <a:sym typeface="+mn-ea"/>
              </a:rPr>
              <a:t>value。</a:t>
            </a:r>
            <a:r>
              <a:rPr lang="zh-CN" sz="1600" dirty="0">
                <a:ea typeface="宋体" panose="02010600030101010101" pitchFamily="2" charset="-122"/>
                <a:sym typeface="+mn-ea"/>
              </a:rPr>
              <a:t>这样后面</a:t>
            </a:r>
            <a:r>
              <a:rPr sz="1600" dirty="0">
                <a:ea typeface="宋体" panose="02010600030101010101" pitchFamily="2" charset="-122"/>
                <a:sym typeface="+mn-ea"/>
              </a:rPr>
              <a:t>就可以统计每个单词出现的次数</a:t>
            </a:r>
          </a:p>
          <a:p>
            <a:pPr>
              <a:lnSpc>
                <a:spcPct val="150000"/>
              </a:lnSpc>
            </a:pPr>
            <a:r>
              <a:rPr sz="1600" dirty="0">
                <a:ea typeface="宋体" panose="02010600030101010101" pitchFamily="2" charset="-122"/>
                <a:sym typeface="+mn-ea"/>
              </a:rPr>
              <a:t>Reduce</a:t>
            </a:r>
            <a:r>
              <a:rPr lang="zh-CN" sz="1600" dirty="0">
                <a:ea typeface="宋体" panose="02010600030101010101" pitchFamily="2" charset="-122"/>
                <a:sym typeface="+mn-ea"/>
              </a:rPr>
              <a:t>，</a:t>
            </a:r>
            <a:r>
              <a:rPr sz="1600" dirty="0">
                <a:ea typeface="宋体" panose="02010600030101010101" pitchFamily="2" charset="-122"/>
                <a:sym typeface="+mn-ea"/>
              </a:rPr>
              <a:t>输入的还是各个单词，但后面是一个串，</a:t>
            </a:r>
            <a:r>
              <a:rPr lang="zh-CN" sz="1600" dirty="0">
                <a:ea typeface="宋体" panose="02010600030101010101" pitchFamily="2" charset="-122"/>
                <a:sym typeface="+mn-ea"/>
              </a:rPr>
              <a:t>表示</a:t>
            </a:r>
            <a:r>
              <a:rPr sz="1600" dirty="0">
                <a:ea typeface="宋体" panose="02010600030101010101" pitchFamily="2" charset="-122"/>
                <a:sym typeface="+mn-ea"/>
              </a:rPr>
              <a:t>在里面出现的次数，</a:t>
            </a:r>
            <a:r>
              <a:rPr lang="zh-CN" sz="1600" dirty="0">
                <a:ea typeface="宋体" panose="02010600030101010101" pitchFamily="2" charset="-122"/>
                <a:sym typeface="+mn-ea"/>
              </a:rPr>
              <a:t>比如</a:t>
            </a:r>
            <a:r>
              <a:rPr sz="1600" dirty="0">
                <a:ea typeface="宋体" panose="02010600030101010101" pitchFamily="2" charset="-122"/>
                <a:sym typeface="+mn-ea"/>
              </a:rPr>
              <a:t>1,1,1</a:t>
            </a:r>
            <a:r>
              <a:rPr lang="zh-CN" sz="1600" dirty="0">
                <a:ea typeface="宋体" panose="02010600030101010101" pitchFamily="2" charset="-122"/>
                <a:sym typeface="+mn-ea"/>
              </a:rPr>
              <a:t>。</a:t>
            </a:r>
            <a:r>
              <a:rPr sz="1600" dirty="0">
                <a:ea typeface="宋体" panose="02010600030101010101" pitchFamily="2" charset="-122"/>
                <a:sym typeface="+mn-ea"/>
              </a:rPr>
              <a:t>sum的过程</a:t>
            </a:r>
            <a:r>
              <a:rPr lang="zh-CN" sz="1600" dirty="0">
                <a:ea typeface="宋体" panose="02010600030101010101" pitchFamily="2" charset="-122"/>
                <a:sym typeface="+mn-ea"/>
              </a:rPr>
              <a:t>就是把</a:t>
            </a:r>
            <a:r>
              <a:rPr lang="en-US" altLang="zh-CN" sz="1600" dirty="0">
                <a:ea typeface="宋体" panose="02010600030101010101" pitchFamily="2" charset="-122"/>
                <a:sym typeface="+mn-ea"/>
              </a:rPr>
              <a:t>value</a:t>
            </a:r>
            <a:r>
              <a:rPr lang="zh-CN" altLang="zh-CN" sz="1600" dirty="0">
                <a:ea typeface="宋体" panose="02010600030101010101" pitchFamily="2" charset="-122"/>
                <a:sym typeface="+mn-ea"/>
              </a:rPr>
              <a:t>（这里是</a:t>
            </a:r>
            <a:r>
              <a:rPr lang="en-US" altLang="zh-CN" sz="1600" dirty="0">
                <a:ea typeface="宋体" panose="02010600030101010101" pitchFamily="2" charset="-122"/>
                <a:sym typeface="+mn-ea"/>
              </a:rPr>
              <a:t>1</a:t>
            </a:r>
            <a:r>
              <a:rPr lang="zh-CN" altLang="en-US" sz="1600" dirty="0">
                <a:ea typeface="宋体" panose="02010600030101010101" pitchFamily="2" charset="-122"/>
                <a:sym typeface="+mn-ea"/>
              </a:rPr>
              <a:t>）累计到一起</a:t>
            </a:r>
            <a:endParaRPr lang="zh-CN"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MapReduce</a:t>
            </a:r>
            <a:r>
              <a:rPr lang="zh-CN" sz="1600" dirty="0">
                <a:ea typeface="宋体" panose="02010600030101010101" pitchFamily="2" charset="-122"/>
                <a:sym typeface="+mn-ea"/>
              </a:rPr>
              <a:t>可以帮我们统计</a:t>
            </a:r>
            <a:r>
              <a:rPr sz="1600" dirty="0">
                <a:ea typeface="宋体" panose="02010600030101010101" pitchFamily="2" charset="-122"/>
                <a:sym typeface="+mn-ea"/>
              </a:rPr>
              <a:t>关键词和它的出现次数</a:t>
            </a:r>
          </a:p>
          <a:p>
            <a:pPr marL="0" indent="0">
              <a:lnSpc>
                <a:spcPct val="150000"/>
              </a:lnSpc>
              <a:buNone/>
            </a:pPr>
            <a:endParaRPr sz="1600" dirty="0">
              <a:ea typeface="宋体" panose="02010600030101010101" pitchFamily="2" charset="-122"/>
              <a:sym typeface="+mn-ea"/>
            </a:endParaRPr>
          </a:p>
        </p:txBody>
      </p:sp>
      <p:pic>
        <p:nvPicPr>
          <p:cNvPr id="4" name="图片 3"/>
          <p:cNvPicPr>
            <a:picLocks noChangeAspect="1"/>
          </p:cNvPicPr>
          <p:nvPr/>
        </p:nvPicPr>
        <p:blipFill>
          <a:blip r:embed="rId4"/>
          <a:stretch>
            <a:fillRect/>
          </a:stretch>
        </p:blipFill>
        <p:spPr>
          <a:xfrm>
            <a:off x="7254240" y="1656715"/>
            <a:ext cx="3823970" cy="2041525"/>
          </a:xfrm>
          <a:prstGeom prst="rect">
            <a:avLst/>
          </a:prstGeom>
        </p:spPr>
      </p:pic>
      <p:pic>
        <p:nvPicPr>
          <p:cNvPr id="5" name="图片 4"/>
          <p:cNvPicPr>
            <a:picLocks noChangeAspect="1"/>
          </p:cNvPicPr>
          <p:nvPr/>
        </p:nvPicPr>
        <p:blipFill>
          <a:blip r:embed="rId5"/>
          <a:stretch>
            <a:fillRect/>
          </a:stretch>
        </p:blipFill>
        <p:spPr>
          <a:xfrm>
            <a:off x="7254240" y="3830320"/>
            <a:ext cx="4419600" cy="2064385"/>
          </a:xfrm>
          <a:prstGeom prst="rect">
            <a:avLst/>
          </a:prstGeom>
        </p:spPr>
      </p:pic>
    </p:spTree>
    <p:custDataLst>
      <p:tags r:id="rId1"/>
    </p:custData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436995" y="4876165"/>
            <a:ext cx="5844540" cy="5054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a:lnSpc>
                <a:spcPct val="150000"/>
              </a:lnSpc>
            </a:pPr>
            <a:r>
              <a:rPr lang="en-US" dirty="0">
                <a:ea typeface="宋体" panose="02010600030101010101" pitchFamily="2" charset="-122"/>
                <a:sym typeface="+mn-ea"/>
              </a:rPr>
              <a:t>①       ②         ③                            ④             ⑤                    ⑥</a:t>
            </a:r>
          </a:p>
        </p:txBody>
      </p:sp>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ea typeface="宋体" panose="02010600030101010101" pitchFamily="2" charset="-122"/>
                <a:sym typeface="+mn-ea"/>
              </a:rPr>
              <a:t>什么是MapReduce</a:t>
            </a:r>
            <a:endParaRPr lang="en-US" dirty="0">
              <a:ea typeface="宋体" panose="02010600030101010101" pitchFamily="2" charset="-122"/>
              <a:sym typeface="+mn-ea"/>
            </a:endParaRPr>
          </a:p>
        </p:txBody>
      </p:sp>
      <p:sp>
        <p:nvSpPr>
          <p:cNvPr id="131" name="Content Placeholder 2"/>
          <p:cNvSpPr txBox="1">
            <a:spLocks noGrp="1"/>
          </p:cNvSpPr>
          <p:nvPr/>
        </p:nvSpPr>
        <p:spPr>
          <a:xfrm>
            <a:off x="706755" y="1220470"/>
            <a:ext cx="503428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600" dirty="0">
                <a:ea typeface="宋体" panose="02010600030101010101" pitchFamily="2" charset="-122"/>
                <a:sym typeface="+mn-ea"/>
              </a:rPr>
              <a:t>MapReduce</a:t>
            </a:r>
            <a:r>
              <a:rPr lang="zh-CN" sz="1600" dirty="0">
                <a:ea typeface="宋体" panose="02010600030101010101" pitchFamily="2" charset="-122"/>
                <a:sym typeface="+mn-ea"/>
              </a:rPr>
              <a:t>架构：</a:t>
            </a:r>
          </a:p>
          <a:p>
            <a:pPr>
              <a:lnSpc>
                <a:spcPct val="150000"/>
              </a:lnSpc>
            </a:pPr>
            <a:r>
              <a:rPr sz="1600" dirty="0">
                <a:ea typeface="宋体" panose="02010600030101010101" pitchFamily="2" charset="-122"/>
                <a:sym typeface="+mn-ea"/>
              </a:rPr>
              <a:t>Master Worker，作为用户的代理来协调整个过程，</a:t>
            </a:r>
            <a:r>
              <a:rPr lang="zh-CN" sz="1600" dirty="0">
                <a:ea typeface="宋体" panose="02010600030101010101" pitchFamily="2" charset="-122"/>
                <a:sym typeface="+mn-ea"/>
              </a:rPr>
              <a:t>比如让第一个</a:t>
            </a:r>
            <a:r>
              <a:rPr sz="1600" dirty="0">
                <a:ea typeface="宋体" panose="02010600030101010101" pitchFamily="2" charset="-122"/>
                <a:sym typeface="+mn-ea"/>
              </a:rPr>
              <a:t>Worker去拿0号数据，</a:t>
            </a:r>
            <a:r>
              <a:rPr lang="zh-CN" sz="1600" dirty="0">
                <a:ea typeface="宋体" panose="02010600030101010101" pitchFamily="2" charset="-122"/>
                <a:sym typeface="+mn-ea"/>
              </a:rPr>
              <a:t>另</a:t>
            </a:r>
            <a:r>
              <a:rPr sz="1600" dirty="0">
                <a:ea typeface="宋体" panose="02010600030101010101" pitchFamily="2" charset="-122"/>
                <a:sym typeface="+mn-ea"/>
              </a:rPr>
              <a:t>一个Worker拿1号数据等等 </a:t>
            </a:r>
            <a:r>
              <a:rPr lang="en-US" altLang="zh-CN" sz="1600" dirty="0">
                <a:ea typeface="宋体" panose="02010600030101010101" pitchFamily="2" charset="-122"/>
                <a:sym typeface="+mn-ea"/>
              </a:rPr>
              <a:t>=&gt; </a:t>
            </a:r>
            <a:r>
              <a:rPr sz="1600" dirty="0">
                <a:ea typeface="宋体" panose="02010600030101010101" pitchFamily="2" charset="-122"/>
                <a:sym typeface="+mn-ea"/>
              </a:rPr>
              <a:t>分配数据的过程</a:t>
            </a:r>
          </a:p>
          <a:p>
            <a:pPr>
              <a:lnSpc>
                <a:spcPct val="150000"/>
              </a:lnSpc>
            </a:pPr>
            <a:r>
              <a:rPr sz="1600" dirty="0">
                <a:ea typeface="宋体" panose="02010600030101010101" pitchFamily="2" charset="-122"/>
                <a:sym typeface="+mn-ea"/>
              </a:rPr>
              <a:t>每个</a:t>
            </a:r>
            <a:r>
              <a:rPr lang="en-US" altLang="zh-CN" sz="1600" dirty="0">
                <a:ea typeface="宋体" panose="02010600030101010101" pitchFamily="2" charset="-122"/>
                <a:sym typeface="+mn-ea"/>
              </a:rPr>
              <a:t>Map </a:t>
            </a:r>
            <a:r>
              <a:rPr sz="1600" dirty="0">
                <a:ea typeface="宋体" panose="02010600030101010101" pitchFamily="2" charset="-122"/>
                <a:sym typeface="+mn-ea"/>
              </a:rPr>
              <a:t>Worker会在本地把数据切分开吧，写到本地的缓存或者硬盘上</a:t>
            </a:r>
          </a:p>
          <a:p>
            <a:pPr>
              <a:lnSpc>
                <a:spcPct val="150000"/>
              </a:lnSpc>
            </a:pPr>
            <a:r>
              <a:rPr sz="1600" dirty="0">
                <a:ea typeface="宋体" panose="02010600030101010101" pitchFamily="2" charset="-122"/>
                <a:sym typeface="+mn-ea"/>
              </a:rPr>
              <a:t>Master让Reduce Worker去拿数据，他们就会从</a:t>
            </a:r>
            <a:r>
              <a:rPr lang="en-US" sz="1600" dirty="0">
                <a:ea typeface="宋体" panose="02010600030101010101" pitchFamily="2" charset="-122"/>
                <a:sym typeface="+mn-ea"/>
              </a:rPr>
              <a:t>Map Worker</a:t>
            </a:r>
            <a:r>
              <a:rPr lang="zh-CN" altLang="en-US" sz="1600" dirty="0">
                <a:ea typeface="宋体" panose="02010600030101010101" pitchFamily="2" charset="-122"/>
                <a:sym typeface="+mn-ea"/>
              </a:rPr>
              <a:t>的</a:t>
            </a:r>
            <a:r>
              <a:rPr sz="1600" dirty="0">
                <a:ea typeface="宋体" panose="02010600030101010101" pitchFamily="2" charset="-122"/>
                <a:sym typeface="+mn-ea"/>
              </a:rPr>
              <a:t>本地</a:t>
            </a:r>
            <a:r>
              <a:rPr lang="zh-CN" sz="1600" dirty="0">
                <a:ea typeface="宋体" panose="02010600030101010101" pitchFamily="2" charset="-122"/>
                <a:sym typeface="+mn-ea"/>
              </a:rPr>
              <a:t>拿到</a:t>
            </a:r>
            <a:r>
              <a:rPr sz="1600" dirty="0">
                <a:ea typeface="宋体" panose="02010600030101010101" pitchFamily="2" charset="-122"/>
                <a:sym typeface="+mn-ea"/>
              </a:rPr>
              <a:t>数据，</a:t>
            </a:r>
            <a:r>
              <a:rPr lang="zh-CN" sz="1600" dirty="0">
                <a:ea typeface="宋体" panose="02010600030101010101" pitchFamily="2" charset="-122"/>
                <a:sym typeface="+mn-ea"/>
              </a:rPr>
              <a:t>然后</a:t>
            </a:r>
            <a:r>
              <a:rPr sz="1600" dirty="0">
                <a:ea typeface="宋体" panose="02010600030101010101" pitchFamily="2" charset="-122"/>
                <a:sym typeface="+mn-ea"/>
              </a:rPr>
              <a:t>做完Reduce将结果写到最终的文件里</a:t>
            </a:r>
            <a:r>
              <a:rPr lang="zh-CN" sz="1600" dirty="0">
                <a:ea typeface="宋体" panose="02010600030101010101" pitchFamily="2" charset="-122"/>
                <a:sym typeface="+mn-ea"/>
              </a:rPr>
              <a:t>（</a:t>
            </a:r>
            <a:r>
              <a:rPr sz="1600" dirty="0">
                <a:ea typeface="宋体" panose="02010600030101010101" pitchFamily="2" charset="-122"/>
                <a:sym typeface="+mn-ea"/>
              </a:rPr>
              <a:t>Finalize</a:t>
            </a:r>
            <a:r>
              <a:rPr lang="zh-CN" sz="1600" dirty="0">
                <a:ea typeface="宋体" panose="02010600030101010101" pitchFamily="2" charset="-122"/>
                <a:sym typeface="+mn-ea"/>
              </a:rPr>
              <a:t>）</a:t>
            </a:r>
            <a:endParaRPr sz="1600" dirty="0">
              <a:ea typeface="宋体" panose="02010600030101010101" pitchFamily="2" charset="-122"/>
              <a:sym typeface="+mn-ea"/>
            </a:endParaRPr>
          </a:p>
        </p:txBody>
      </p:sp>
      <p:pic>
        <p:nvPicPr>
          <p:cNvPr id="2" name="图片 1" descr="map-reduce"/>
          <p:cNvPicPr>
            <a:picLocks noChangeAspect="1"/>
          </p:cNvPicPr>
          <p:nvPr/>
        </p:nvPicPr>
        <p:blipFill>
          <a:blip r:embed="rId4"/>
          <a:stretch>
            <a:fillRect/>
          </a:stretch>
        </p:blipFill>
        <p:spPr>
          <a:xfrm>
            <a:off x="6089650" y="1587500"/>
            <a:ext cx="6172835" cy="3471545"/>
          </a:xfrm>
          <a:prstGeom prst="rect">
            <a:avLst/>
          </a:prstGeom>
        </p:spPr>
      </p:pic>
    </p:spTree>
    <p:custDataLst>
      <p:tags r:id="rId1"/>
    </p:custData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ea typeface="宋体" panose="02010600030101010101" pitchFamily="2" charset="-122"/>
                <a:sym typeface="+mn-ea"/>
              </a:rPr>
              <a:t>什么是</a:t>
            </a:r>
            <a:r>
              <a:rPr lang="en-US" altLang="zh-CN">
                <a:ea typeface="宋体" panose="02010600030101010101" pitchFamily="2" charset="-122"/>
                <a:sym typeface="+mn-ea"/>
              </a:rPr>
              <a:t>HDFS</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706755" y="1220470"/>
            <a:ext cx="503428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HDFS</a:t>
            </a:r>
            <a:r>
              <a:rPr lang="zh-CN" sz="1600" dirty="0">
                <a:ea typeface="宋体" panose="02010600030101010101" pitchFamily="2" charset="-122"/>
                <a:sym typeface="+mn-ea"/>
              </a:rPr>
              <a:t>：</a:t>
            </a:r>
          </a:p>
          <a:p>
            <a:pPr>
              <a:lnSpc>
                <a:spcPct val="150000"/>
              </a:lnSpc>
            </a:pPr>
            <a:r>
              <a:rPr sz="1600" dirty="0">
                <a:ea typeface="宋体" panose="02010600030101010101" pitchFamily="2" charset="-122"/>
                <a:sym typeface="+mn-ea"/>
              </a:rPr>
              <a:t>Hadoop分布式文件系统（HDFS）是一种分布式文件系统，</a:t>
            </a:r>
          </a:p>
          <a:p>
            <a:pPr>
              <a:lnSpc>
                <a:spcPct val="150000"/>
              </a:lnSpc>
            </a:pPr>
            <a:r>
              <a:rPr sz="1600" dirty="0">
                <a:ea typeface="宋体" panose="02010600030101010101" pitchFamily="2" charset="-122"/>
                <a:sym typeface="+mn-ea"/>
              </a:rPr>
              <a:t>HDFS具有高度容错能力，数据自动保存多个副本</a:t>
            </a:r>
            <a:r>
              <a:rPr lang="zh-CN" sz="1600" dirty="0">
                <a:ea typeface="宋体" panose="02010600030101010101" pitchFamily="2" charset="-122"/>
                <a:sym typeface="+mn-ea"/>
              </a:rPr>
              <a:t>。如果</a:t>
            </a:r>
            <a:r>
              <a:rPr sz="1600" dirty="0">
                <a:ea typeface="宋体" panose="02010600030101010101" pitchFamily="2" charset="-122"/>
                <a:sym typeface="+mn-ea"/>
              </a:rPr>
              <a:t>一个副本丢失后，它可以自动分配到其它节点作为新的副本</a:t>
            </a:r>
          </a:p>
          <a:p>
            <a:pPr>
              <a:lnSpc>
                <a:spcPct val="150000"/>
              </a:lnSpc>
            </a:pPr>
            <a:r>
              <a:rPr lang="zh-CN" sz="1600" dirty="0">
                <a:ea typeface="宋体" panose="02010600030101010101" pitchFamily="2" charset="-122"/>
                <a:sym typeface="+mn-ea"/>
              </a:rPr>
              <a:t>可以</a:t>
            </a:r>
            <a:r>
              <a:rPr sz="1600" dirty="0">
                <a:ea typeface="宋体" panose="02010600030101010101" pitchFamily="2" charset="-122"/>
                <a:sym typeface="+mn-ea"/>
              </a:rPr>
              <a:t>部署在低成本硬件上</a:t>
            </a:r>
            <a:r>
              <a:rPr lang="zh-CN" sz="1600" dirty="0">
                <a:ea typeface="宋体" panose="02010600030101010101" pitchFamily="2" charset="-122"/>
                <a:sym typeface="+mn-ea"/>
              </a:rPr>
              <a:t>，通过多副本机制，提高可靠性 </a:t>
            </a:r>
          </a:p>
          <a:p>
            <a:pPr>
              <a:lnSpc>
                <a:spcPct val="150000"/>
              </a:lnSpc>
            </a:pPr>
            <a:r>
              <a:rPr sz="1600" dirty="0">
                <a:ea typeface="宋体" panose="02010600030101010101" pitchFamily="2" charset="-122"/>
                <a:sym typeface="+mn-ea"/>
              </a:rPr>
              <a:t>数据规模：能够处理的数据规模可以达到GB，TB，甚至PB级别的数据</a:t>
            </a:r>
          </a:p>
          <a:p>
            <a:pPr>
              <a:lnSpc>
                <a:spcPct val="150000"/>
              </a:lnSpc>
            </a:pPr>
            <a:endParaRPr sz="1600" dirty="0">
              <a:ea typeface="宋体" panose="02010600030101010101" pitchFamily="2" charset="-122"/>
              <a:sym typeface="+mn-ea"/>
            </a:endParaRPr>
          </a:p>
        </p:txBody>
      </p:sp>
    </p:spTree>
    <p:custDataLst>
      <p:tags r:id="rId1"/>
    </p:custData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ea typeface="宋体" panose="02010600030101010101" pitchFamily="2" charset="-122"/>
                <a:sym typeface="+mn-ea"/>
              </a:rPr>
              <a:t>什么是</a:t>
            </a:r>
            <a:r>
              <a:rPr lang="en-US" altLang="zh-CN">
                <a:ea typeface="宋体" panose="02010600030101010101" pitchFamily="2" charset="-122"/>
                <a:sym typeface="+mn-ea"/>
              </a:rPr>
              <a:t>HDFS</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706755" y="1220470"/>
            <a:ext cx="503428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HDFS</a:t>
            </a:r>
            <a:r>
              <a:rPr lang="zh-CN" sz="1600" dirty="0">
                <a:ea typeface="宋体" panose="02010600030101010101" pitchFamily="2" charset="-122"/>
                <a:sym typeface="+mn-ea"/>
              </a:rPr>
              <a:t>：</a:t>
            </a:r>
          </a:p>
          <a:p>
            <a:pPr>
              <a:lnSpc>
                <a:spcPct val="150000"/>
              </a:lnSpc>
            </a:pPr>
            <a:r>
              <a:rPr sz="1600" dirty="0">
                <a:ea typeface="宋体" panose="02010600030101010101" pitchFamily="2" charset="-122"/>
                <a:sym typeface="+mn-ea"/>
              </a:rPr>
              <a:t>NameNode和DataNode是HDFS的两个主要组件</a:t>
            </a:r>
          </a:p>
          <a:p>
            <a:pPr>
              <a:lnSpc>
                <a:spcPct val="150000"/>
              </a:lnSpc>
            </a:pPr>
            <a:r>
              <a:rPr sz="1600" dirty="0">
                <a:ea typeface="宋体" panose="02010600030101010101" pitchFamily="2" charset="-122"/>
                <a:sym typeface="+mn-ea"/>
              </a:rPr>
              <a:t>元数据存储在NameNode上，数据存储在DataNode的集群上</a:t>
            </a:r>
          </a:p>
          <a:p>
            <a:pPr>
              <a:lnSpc>
                <a:spcPct val="150000"/>
              </a:lnSpc>
            </a:pPr>
            <a:r>
              <a:rPr sz="1600" dirty="0">
                <a:ea typeface="宋体" panose="02010600030101010101" pitchFamily="2" charset="-122"/>
                <a:sym typeface="+mn-ea"/>
              </a:rPr>
              <a:t>NameNode不仅要管理存储在HDFS上内容的元数据，而且要记录一些事情，比如哪些节点是集群的一部分，某个文件有几份副本等。它还要决定当集群的节点宕机或者数据副本丢失的时候系统需要做什么</a:t>
            </a:r>
          </a:p>
          <a:p>
            <a:pPr>
              <a:lnSpc>
                <a:spcPct val="150000"/>
              </a:lnSpc>
            </a:pPr>
            <a:r>
              <a:rPr sz="1600" dirty="0">
                <a:ea typeface="宋体" panose="02010600030101010101" pitchFamily="2" charset="-122"/>
                <a:sym typeface="+mn-ea"/>
              </a:rPr>
              <a:t>存储在HDFS上的每份数据片有多份副本(replica)保存在不同的服务器上。</a:t>
            </a:r>
          </a:p>
          <a:p>
            <a:pPr>
              <a:lnSpc>
                <a:spcPct val="150000"/>
              </a:lnSpc>
            </a:pPr>
            <a:r>
              <a:rPr sz="1600" dirty="0">
                <a:ea typeface="宋体" panose="02010600030101010101" pitchFamily="2" charset="-122"/>
                <a:sym typeface="+mn-ea"/>
              </a:rPr>
              <a:t>在本质上，NameNode是HDFS的Master(主服务器)，DataNode是Slave(从服务器)</a:t>
            </a:r>
          </a:p>
        </p:txBody>
      </p:sp>
      <p:pic>
        <p:nvPicPr>
          <p:cNvPr id="2" name="图片 1"/>
          <p:cNvPicPr>
            <a:picLocks noChangeAspect="1"/>
          </p:cNvPicPr>
          <p:nvPr/>
        </p:nvPicPr>
        <p:blipFill>
          <a:blip r:embed="rId4"/>
          <a:stretch>
            <a:fillRect/>
          </a:stretch>
        </p:blipFill>
        <p:spPr>
          <a:xfrm>
            <a:off x="5900420" y="1459230"/>
            <a:ext cx="6035040" cy="4180205"/>
          </a:xfrm>
          <a:prstGeom prst="rect">
            <a:avLst/>
          </a:prstGeom>
        </p:spPr>
      </p:pic>
    </p:spTree>
    <p:custDataLst>
      <p:tags r:id="rId1"/>
    </p:custData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a:ea typeface="宋体" panose="02010600030101010101" pitchFamily="2" charset="-122"/>
                <a:sym typeface="+mn-ea"/>
              </a:rPr>
              <a:t>HDFS</a:t>
            </a:r>
            <a:r>
              <a:rPr lang="zh-CN" altLang="en-US">
                <a:ea typeface="宋体" panose="02010600030101010101" pitchFamily="2" charset="-122"/>
                <a:sym typeface="+mn-ea"/>
              </a:rPr>
              <a:t>写</a:t>
            </a:r>
            <a:r>
              <a:rPr lang="zh-CN" altLang="zh-CN">
                <a:ea typeface="宋体" panose="02010600030101010101" pitchFamily="2" charset="-122"/>
                <a:sym typeface="+mn-ea"/>
              </a:rPr>
              <a:t>过程</a:t>
            </a:r>
            <a:endParaRPr lang="zh-CN" altLang="zh-CN" dirty="0">
              <a:ea typeface="宋体" panose="02010600030101010101" pitchFamily="2" charset="-122"/>
              <a:sym typeface="+mn-ea"/>
            </a:endParaRPr>
          </a:p>
        </p:txBody>
      </p:sp>
      <p:sp>
        <p:nvSpPr>
          <p:cNvPr id="131" name="Content Placeholder 2"/>
          <p:cNvSpPr txBox="1">
            <a:spLocks noGrp="1"/>
          </p:cNvSpPr>
          <p:nvPr/>
        </p:nvSpPr>
        <p:spPr>
          <a:xfrm>
            <a:off x="687070" y="1049655"/>
            <a:ext cx="550926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客户端发送</a:t>
            </a:r>
            <a:r>
              <a:rPr lang="zh-CN" altLang="en-US" sz="1600" dirty="0">
                <a:ea typeface="宋体" panose="02010600030101010101" pitchFamily="2" charset="-122"/>
                <a:sym typeface="+mn-ea"/>
              </a:rPr>
              <a:t>写</a:t>
            </a:r>
            <a:r>
              <a:rPr lang="en-US" altLang="zh-CN" sz="1600" dirty="0">
                <a:ea typeface="宋体" panose="02010600030101010101" pitchFamily="2" charset="-122"/>
                <a:sym typeface="+mn-ea"/>
              </a:rPr>
              <a:t>请求给NameNode，要将a.log文件写入到HDFS</a:t>
            </a:r>
            <a:r>
              <a:rPr lang="zh-CN" altLang="zh-CN" sz="1600" dirty="0">
                <a:ea typeface="宋体" panose="02010600030101010101" pitchFamily="2" charset="-122"/>
                <a:sym typeface="+mn-ea"/>
              </a:rPr>
              <a:t>，执行流程：</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a:lnSpc>
                <a:spcPct val="150000"/>
              </a:lnSpc>
            </a:pPr>
            <a:r>
              <a:rPr lang="en-US" sz="1600" dirty="0">
                <a:ea typeface="宋体" panose="02010600030101010101" pitchFamily="2" charset="-122"/>
                <a:sym typeface="+mn-ea"/>
              </a:rPr>
              <a:t>Step1</a:t>
            </a:r>
            <a:r>
              <a:rPr lang="zh-CN" sz="1600" dirty="0">
                <a:ea typeface="宋体" panose="02010600030101010101" pitchFamily="2" charset="-122"/>
                <a:sym typeface="+mn-ea"/>
              </a:rPr>
              <a:t>，</a:t>
            </a:r>
            <a:r>
              <a:rPr sz="1600" dirty="0">
                <a:ea typeface="宋体" panose="02010600030101010101" pitchFamily="2" charset="-122"/>
                <a:sym typeface="+mn-ea"/>
              </a:rPr>
              <a:t>客户端发消息给NameNode，说要将</a:t>
            </a:r>
            <a:r>
              <a:rPr lang="en-US" sz="1600" dirty="0">
                <a:ea typeface="宋体" panose="02010600030101010101" pitchFamily="2" charset="-122"/>
                <a:sym typeface="+mn-ea"/>
              </a:rPr>
              <a:t>a</a:t>
            </a:r>
            <a:r>
              <a:rPr sz="1600" dirty="0">
                <a:ea typeface="宋体" panose="02010600030101010101" pitchFamily="2" charset="-122"/>
                <a:sym typeface="+mn-ea"/>
              </a:rPr>
              <a:t>.log写</a:t>
            </a:r>
            <a:r>
              <a:rPr lang="zh-CN" sz="1600" dirty="0">
                <a:ea typeface="宋体" panose="02010600030101010101" pitchFamily="2" charset="-122"/>
                <a:sym typeface="+mn-ea"/>
              </a:rPr>
              <a:t>入</a:t>
            </a:r>
            <a:endParaRPr sz="1600" dirty="0">
              <a:ea typeface="宋体" panose="02010600030101010101" pitchFamily="2" charset="-122"/>
              <a:sym typeface="+mn-ea"/>
            </a:endParaRPr>
          </a:p>
          <a:p>
            <a:pPr>
              <a:lnSpc>
                <a:spcPct val="150000"/>
              </a:lnSpc>
            </a:pPr>
            <a:r>
              <a:rPr lang="en-US" sz="1600" dirty="0">
                <a:ea typeface="宋体" panose="02010600030101010101" pitchFamily="2" charset="-122"/>
                <a:sym typeface="+mn-ea"/>
              </a:rPr>
              <a:t>Step2</a:t>
            </a:r>
            <a:r>
              <a:rPr lang="zh-CN" altLang="en-US" sz="1600" dirty="0">
                <a:ea typeface="宋体" panose="02010600030101010101" pitchFamily="2" charset="-122"/>
                <a:sym typeface="+mn-ea"/>
              </a:rPr>
              <a:t>，</a:t>
            </a:r>
            <a:r>
              <a:rPr sz="1600" dirty="0">
                <a:ea typeface="宋体" panose="02010600030101010101" pitchFamily="2" charset="-122"/>
                <a:sym typeface="+mn-ea"/>
              </a:rPr>
              <a:t>NameNode发消息给客户端，</a:t>
            </a:r>
            <a:r>
              <a:rPr lang="zh-CN" sz="1600" dirty="0">
                <a:ea typeface="宋体" panose="02010600030101010101" pitchFamily="2" charset="-122"/>
                <a:sym typeface="+mn-ea"/>
              </a:rPr>
              <a:t>让</a:t>
            </a:r>
            <a:r>
              <a:rPr sz="1600" dirty="0">
                <a:ea typeface="宋体" panose="02010600030101010101" pitchFamily="2" charset="-122"/>
                <a:sym typeface="+mn-ea"/>
              </a:rPr>
              <a:t>客户端写到DataNode A、B和D，并直接联系DataNode B</a:t>
            </a:r>
          </a:p>
          <a:p>
            <a:pPr>
              <a:lnSpc>
                <a:spcPct val="150000"/>
              </a:lnSpc>
            </a:pPr>
            <a:r>
              <a:rPr lang="en-US" sz="1600" dirty="0">
                <a:ea typeface="宋体" panose="02010600030101010101" pitchFamily="2" charset="-122"/>
                <a:sym typeface="+mn-ea"/>
              </a:rPr>
              <a:t>Step3</a:t>
            </a:r>
            <a:r>
              <a:rPr lang="zh-CN" altLang="en-US" sz="1600" dirty="0">
                <a:ea typeface="宋体" panose="02010600030101010101" pitchFamily="2" charset="-122"/>
                <a:sym typeface="+mn-ea"/>
              </a:rPr>
              <a:t>，</a:t>
            </a:r>
            <a:r>
              <a:rPr sz="1600" dirty="0">
                <a:ea typeface="宋体" panose="02010600030101010101" pitchFamily="2" charset="-122"/>
                <a:sym typeface="+mn-ea"/>
              </a:rPr>
              <a:t>客户端发消息给DataNode B，</a:t>
            </a:r>
            <a:r>
              <a:rPr lang="zh-CN" sz="1600" dirty="0">
                <a:ea typeface="宋体" panose="02010600030101010101" pitchFamily="2" charset="-122"/>
                <a:sym typeface="+mn-ea"/>
              </a:rPr>
              <a:t>让</a:t>
            </a:r>
            <a:r>
              <a:rPr sz="1600" dirty="0">
                <a:ea typeface="宋体" panose="02010600030101010101" pitchFamily="2" charset="-122"/>
                <a:sym typeface="+mn-ea"/>
              </a:rPr>
              <a:t>它保存一份</a:t>
            </a:r>
            <a:r>
              <a:rPr lang="en-US" sz="1600" dirty="0">
                <a:ea typeface="宋体" panose="02010600030101010101" pitchFamily="2" charset="-122"/>
                <a:sym typeface="+mn-ea"/>
              </a:rPr>
              <a:t>a</a:t>
            </a:r>
            <a:r>
              <a:rPr sz="1600" dirty="0">
                <a:ea typeface="宋体" panose="02010600030101010101" pitchFamily="2" charset="-122"/>
                <a:sym typeface="+mn-ea"/>
              </a:rPr>
              <a:t>.log文件，并且发送副本给DataNode A和DataNode D</a:t>
            </a:r>
          </a:p>
          <a:p>
            <a:pPr>
              <a:lnSpc>
                <a:spcPct val="150000"/>
              </a:lnSpc>
            </a:pPr>
            <a:r>
              <a:rPr lang="en-US" sz="1600" dirty="0">
                <a:ea typeface="宋体" panose="02010600030101010101" pitchFamily="2" charset="-122"/>
                <a:sym typeface="+mn-ea"/>
              </a:rPr>
              <a:t>Step4</a:t>
            </a:r>
            <a:r>
              <a:rPr lang="zh-CN" altLang="en-US" sz="1600" dirty="0">
                <a:ea typeface="宋体" panose="02010600030101010101" pitchFamily="2" charset="-122"/>
                <a:sym typeface="+mn-ea"/>
              </a:rPr>
              <a:t>，</a:t>
            </a:r>
            <a:r>
              <a:rPr sz="1600" dirty="0">
                <a:ea typeface="宋体" panose="02010600030101010101" pitchFamily="2" charset="-122"/>
                <a:sym typeface="+mn-ea"/>
              </a:rPr>
              <a:t>DataNode B发消息给DataNode A，</a:t>
            </a:r>
            <a:r>
              <a:rPr lang="zh-CN" sz="1600" dirty="0">
                <a:ea typeface="宋体" panose="02010600030101010101" pitchFamily="2" charset="-122"/>
                <a:sym typeface="+mn-ea"/>
              </a:rPr>
              <a:t>让</a:t>
            </a:r>
            <a:r>
              <a:rPr sz="1600" dirty="0">
                <a:ea typeface="宋体" panose="02010600030101010101" pitchFamily="2" charset="-122"/>
                <a:sym typeface="+mn-ea"/>
              </a:rPr>
              <a:t>它保存</a:t>
            </a:r>
            <a:r>
              <a:rPr lang="en-US" sz="1600" dirty="0">
                <a:ea typeface="宋体" panose="02010600030101010101" pitchFamily="2" charset="-122"/>
                <a:sym typeface="+mn-ea"/>
              </a:rPr>
              <a:t>a</a:t>
            </a:r>
            <a:r>
              <a:rPr sz="1600" dirty="0">
                <a:ea typeface="宋体" panose="02010600030101010101" pitchFamily="2" charset="-122"/>
                <a:sym typeface="+mn-ea"/>
              </a:rPr>
              <a:t>.log，并且发送一份副本给DataNode D</a:t>
            </a:r>
          </a:p>
          <a:p>
            <a:pPr>
              <a:lnSpc>
                <a:spcPct val="150000"/>
              </a:lnSpc>
            </a:pPr>
            <a:r>
              <a:rPr lang="en-US" sz="1600" dirty="0">
                <a:ea typeface="宋体" panose="02010600030101010101" pitchFamily="2" charset="-122"/>
                <a:sym typeface="+mn-ea"/>
              </a:rPr>
              <a:t>Step5</a:t>
            </a:r>
            <a:r>
              <a:rPr lang="zh-CN" altLang="en-US" sz="1600" dirty="0">
                <a:ea typeface="宋体" panose="02010600030101010101" pitchFamily="2" charset="-122"/>
                <a:sym typeface="+mn-ea"/>
              </a:rPr>
              <a:t>，</a:t>
            </a:r>
            <a:r>
              <a:rPr sz="1600" dirty="0">
                <a:ea typeface="宋体" panose="02010600030101010101" pitchFamily="2" charset="-122"/>
                <a:sym typeface="+mn-ea"/>
              </a:rPr>
              <a:t>DataNode A发消息给DataNode D，</a:t>
            </a:r>
            <a:r>
              <a:rPr lang="zh-CN" sz="1600" dirty="0">
                <a:ea typeface="宋体" panose="02010600030101010101" pitchFamily="2" charset="-122"/>
                <a:sym typeface="+mn-ea"/>
              </a:rPr>
              <a:t>让</a:t>
            </a:r>
            <a:r>
              <a:rPr sz="1600" dirty="0">
                <a:ea typeface="宋体" panose="02010600030101010101" pitchFamily="2" charset="-122"/>
                <a:sym typeface="+mn-ea"/>
              </a:rPr>
              <a:t>它保存</a:t>
            </a:r>
            <a:r>
              <a:rPr lang="en-US" sz="1600" dirty="0">
                <a:ea typeface="宋体" panose="02010600030101010101" pitchFamily="2" charset="-122"/>
                <a:sym typeface="+mn-ea"/>
              </a:rPr>
              <a:t>a</a:t>
            </a:r>
            <a:r>
              <a:rPr sz="1600" dirty="0">
                <a:ea typeface="宋体" panose="02010600030101010101" pitchFamily="2" charset="-122"/>
                <a:sym typeface="+mn-ea"/>
              </a:rPr>
              <a:t>.log</a:t>
            </a:r>
          </a:p>
          <a:p>
            <a:pPr>
              <a:lnSpc>
                <a:spcPct val="150000"/>
              </a:lnSpc>
            </a:pPr>
            <a:r>
              <a:rPr lang="en-US" sz="1600" dirty="0">
                <a:ea typeface="宋体" panose="02010600030101010101" pitchFamily="2" charset="-122"/>
                <a:sym typeface="+mn-ea"/>
              </a:rPr>
              <a:t>Step6</a:t>
            </a:r>
            <a:r>
              <a:rPr lang="zh-CN" altLang="en-US" sz="1600" dirty="0">
                <a:ea typeface="宋体" panose="02010600030101010101" pitchFamily="2" charset="-122"/>
                <a:sym typeface="+mn-ea"/>
              </a:rPr>
              <a:t>，</a:t>
            </a:r>
            <a:r>
              <a:rPr sz="1600" dirty="0">
                <a:ea typeface="宋体" panose="02010600030101010101" pitchFamily="2" charset="-122"/>
                <a:sym typeface="+mn-ea"/>
              </a:rPr>
              <a:t>DataNode D发确认消息给DataNode A</a:t>
            </a:r>
          </a:p>
          <a:p>
            <a:pPr>
              <a:lnSpc>
                <a:spcPct val="150000"/>
              </a:lnSpc>
            </a:pPr>
            <a:r>
              <a:rPr lang="en-US" sz="1600" dirty="0">
                <a:ea typeface="宋体" panose="02010600030101010101" pitchFamily="2" charset="-122"/>
                <a:sym typeface="+mn-ea"/>
              </a:rPr>
              <a:t>Step7</a:t>
            </a:r>
            <a:r>
              <a:rPr lang="zh-CN" altLang="en-US" sz="1600" dirty="0">
                <a:ea typeface="宋体" panose="02010600030101010101" pitchFamily="2" charset="-122"/>
                <a:sym typeface="+mn-ea"/>
              </a:rPr>
              <a:t>，</a:t>
            </a:r>
            <a:r>
              <a:rPr sz="1600" dirty="0">
                <a:ea typeface="宋体" panose="02010600030101010101" pitchFamily="2" charset="-122"/>
                <a:sym typeface="+mn-ea"/>
              </a:rPr>
              <a:t>DataNode A发确认消息给DataNode B</a:t>
            </a:r>
          </a:p>
          <a:p>
            <a:pPr>
              <a:lnSpc>
                <a:spcPct val="150000"/>
              </a:lnSpc>
            </a:pPr>
            <a:r>
              <a:rPr lang="en-US" sz="1600" dirty="0">
                <a:ea typeface="宋体" panose="02010600030101010101" pitchFamily="2" charset="-122"/>
                <a:sym typeface="+mn-ea"/>
              </a:rPr>
              <a:t>Step8</a:t>
            </a:r>
            <a:r>
              <a:rPr lang="zh-CN" altLang="en-US" sz="1600" dirty="0">
                <a:ea typeface="宋体" panose="02010600030101010101" pitchFamily="2" charset="-122"/>
                <a:sym typeface="+mn-ea"/>
              </a:rPr>
              <a:t>，</a:t>
            </a:r>
            <a:r>
              <a:rPr sz="1600" dirty="0">
                <a:ea typeface="宋体" panose="02010600030101010101" pitchFamily="2" charset="-122"/>
                <a:sym typeface="+mn-ea"/>
              </a:rPr>
              <a:t>DataNode B发确认消息给客户端，表示写入完成</a:t>
            </a:r>
          </a:p>
        </p:txBody>
      </p:sp>
      <p:pic>
        <p:nvPicPr>
          <p:cNvPr id="3" name="图片 2"/>
          <p:cNvPicPr>
            <a:picLocks noChangeAspect="1"/>
          </p:cNvPicPr>
          <p:nvPr/>
        </p:nvPicPr>
        <p:blipFill>
          <a:blip r:embed="rId4"/>
          <a:stretch>
            <a:fillRect/>
          </a:stretch>
        </p:blipFill>
        <p:spPr>
          <a:xfrm>
            <a:off x="6304915" y="1899920"/>
            <a:ext cx="5475605" cy="3243580"/>
          </a:xfrm>
          <a:prstGeom prst="rect">
            <a:avLst/>
          </a:prstGeom>
        </p:spPr>
      </p:pic>
      <p:sp>
        <p:nvSpPr>
          <p:cNvPr id="4" name="文本框 3"/>
          <p:cNvSpPr txBox="1"/>
          <p:nvPr/>
        </p:nvSpPr>
        <p:spPr>
          <a:xfrm>
            <a:off x="7101205" y="5143500"/>
            <a:ext cx="4403090" cy="3670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HDFS写过程示意图</a:t>
            </a:r>
          </a:p>
        </p:txBody>
      </p:sp>
    </p:spTree>
    <p:custDataLst>
      <p:tags r:id="rId1"/>
    </p:custData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a:ea typeface="宋体" panose="02010600030101010101" pitchFamily="2" charset="-122"/>
                <a:sym typeface="+mn-ea"/>
              </a:rPr>
              <a:t>HDFS</a:t>
            </a:r>
            <a:r>
              <a:rPr lang="zh-CN" altLang="zh-CN">
                <a:ea typeface="宋体" panose="02010600030101010101" pitchFamily="2" charset="-122"/>
                <a:sym typeface="+mn-ea"/>
              </a:rPr>
              <a:t>读过程</a:t>
            </a:r>
            <a:endParaRPr lang="zh-CN" altLang="zh-CN" dirty="0">
              <a:ea typeface="宋体" panose="02010600030101010101" pitchFamily="2" charset="-122"/>
              <a:sym typeface="+mn-ea"/>
            </a:endParaRPr>
          </a:p>
        </p:txBody>
      </p:sp>
      <p:sp>
        <p:nvSpPr>
          <p:cNvPr id="131" name="Content Placeholder 2"/>
          <p:cNvSpPr txBox="1">
            <a:spLocks noGrp="1"/>
          </p:cNvSpPr>
          <p:nvPr/>
        </p:nvSpPr>
        <p:spPr>
          <a:xfrm>
            <a:off x="687070" y="1297305"/>
            <a:ext cx="550926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客户端发送</a:t>
            </a:r>
            <a:r>
              <a:rPr lang="zh-CN" altLang="en-US" sz="1600" dirty="0">
                <a:ea typeface="宋体" panose="02010600030101010101" pitchFamily="2" charset="-122"/>
                <a:sym typeface="+mn-ea"/>
              </a:rPr>
              <a:t>读</a:t>
            </a:r>
            <a:r>
              <a:rPr lang="en-US" altLang="zh-CN" sz="1600" dirty="0">
                <a:ea typeface="宋体" panose="02010600030101010101" pitchFamily="2" charset="-122"/>
                <a:sym typeface="+mn-ea"/>
              </a:rPr>
              <a:t>请求给NameNode，</a:t>
            </a:r>
            <a:r>
              <a:rPr lang="zh-CN" altLang="en-US" sz="1600" dirty="0">
                <a:ea typeface="宋体" panose="02010600030101010101" pitchFamily="2" charset="-122"/>
                <a:sym typeface="+mn-ea"/>
              </a:rPr>
              <a:t>想要读取</a:t>
            </a:r>
            <a:r>
              <a:rPr lang="en-US" altLang="zh-CN" sz="1600" dirty="0">
                <a:ea typeface="宋体" panose="02010600030101010101" pitchFamily="2" charset="-122"/>
                <a:sym typeface="+mn-ea"/>
              </a:rPr>
              <a:t>a.log文件</a:t>
            </a:r>
            <a:r>
              <a:rPr lang="zh-CN" altLang="zh-CN" sz="1600" dirty="0">
                <a:ea typeface="宋体" panose="02010600030101010101" pitchFamily="2" charset="-122"/>
                <a:sym typeface="+mn-ea"/>
              </a:rPr>
              <a:t>，具体的执行流程：</a:t>
            </a:r>
            <a:endParaRPr sz="1600" dirty="0">
              <a:ea typeface="宋体" panose="02010600030101010101" pitchFamily="2" charset="-122"/>
              <a:sym typeface="+mn-ea"/>
            </a:endParaRPr>
          </a:p>
          <a:p>
            <a:pPr>
              <a:lnSpc>
                <a:spcPct val="150000"/>
              </a:lnSpc>
            </a:pPr>
            <a:r>
              <a:rPr lang="en-US" sz="1600" dirty="0">
                <a:ea typeface="宋体" panose="02010600030101010101" pitchFamily="2" charset="-122"/>
                <a:sym typeface="+mn-ea"/>
              </a:rPr>
              <a:t>Step1</a:t>
            </a:r>
            <a:r>
              <a:rPr lang="zh-CN" sz="1600" dirty="0">
                <a:ea typeface="宋体" panose="02010600030101010101" pitchFamily="2" charset="-122"/>
                <a:sym typeface="+mn-ea"/>
              </a:rPr>
              <a:t>，</a:t>
            </a:r>
            <a:r>
              <a:rPr sz="1600" dirty="0">
                <a:ea typeface="宋体" panose="02010600030101010101" pitchFamily="2" charset="-122"/>
                <a:sym typeface="+mn-ea"/>
              </a:rPr>
              <a:t>客户端询问NameNode它应该从哪里读取文件</a:t>
            </a:r>
          </a:p>
          <a:p>
            <a:pPr>
              <a:lnSpc>
                <a:spcPct val="150000"/>
              </a:lnSpc>
            </a:pPr>
            <a:r>
              <a:rPr lang="en-US" sz="1600" dirty="0">
                <a:ea typeface="宋体" panose="02010600030101010101" pitchFamily="2" charset="-122"/>
                <a:sym typeface="+mn-ea"/>
              </a:rPr>
              <a:t>Step2</a:t>
            </a:r>
            <a:r>
              <a:rPr lang="zh-CN" sz="1600" dirty="0">
                <a:ea typeface="宋体" panose="02010600030101010101" pitchFamily="2" charset="-122"/>
                <a:sym typeface="+mn-ea"/>
              </a:rPr>
              <a:t>，</a:t>
            </a:r>
            <a:r>
              <a:rPr sz="1600" dirty="0">
                <a:ea typeface="宋体" panose="02010600030101010101" pitchFamily="2" charset="-122"/>
                <a:sym typeface="+mn-ea"/>
              </a:rPr>
              <a:t>NameNode发送数据块的信息给客户端。数据块信息包含了保存着文件副本的DataNode的IP地址，以及DataNode在本地硬盘查找数据块所需要的数据块ID</a:t>
            </a:r>
          </a:p>
          <a:p>
            <a:pPr>
              <a:lnSpc>
                <a:spcPct val="150000"/>
              </a:lnSpc>
            </a:pPr>
            <a:r>
              <a:rPr lang="en-US" sz="1600" dirty="0">
                <a:ea typeface="宋体" panose="02010600030101010101" pitchFamily="2" charset="-122"/>
                <a:sym typeface="+mn-ea"/>
              </a:rPr>
              <a:t>Step3</a:t>
            </a:r>
            <a:r>
              <a:rPr lang="zh-CN" sz="1600" dirty="0">
                <a:ea typeface="宋体" panose="02010600030101010101" pitchFamily="2" charset="-122"/>
                <a:sym typeface="+mn-ea"/>
              </a:rPr>
              <a:t>，</a:t>
            </a:r>
            <a:r>
              <a:rPr sz="1600" dirty="0">
                <a:ea typeface="宋体" panose="02010600030101010101" pitchFamily="2" charset="-122"/>
                <a:sym typeface="+mn-ea"/>
              </a:rPr>
              <a:t>客户端检查数据块信息，联系相关的DataNode，请求数据块</a:t>
            </a:r>
          </a:p>
          <a:p>
            <a:pPr>
              <a:lnSpc>
                <a:spcPct val="150000"/>
              </a:lnSpc>
            </a:pPr>
            <a:r>
              <a:rPr lang="en-US" sz="1600" dirty="0">
                <a:ea typeface="宋体" panose="02010600030101010101" pitchFamily="2" charset="-122"/>
                <a:sym typeface="+mn-ea"/>
              </a:rPr>
              <a:t>Step4</a:t>
            </a:r>
            <a:r>
              <a:rPr lang="zh-CN" altLang="en-US" sz="1600" dirty="0">
                <a:ea typeface="宋体" panose="02010600030101010101" pitchFamily="2" charset="-122"/>
                <a:sym typeface="+mn-ea"/>
              </a:rPr>
              <a:t>，</a:t>
            </a:r>
            <a:r>
              <a:rPr sz="1600" dirty="0">
                <a:ea typeface="宋体" panose="02010600030101010101" pitchFamily="2" charset="-122"/>
                <a:sym typeface="+mn-ea"/>
              </a:rPr>
              <a:t>DataNode返回文件内容给客户端，然后关闭连接，完成读操作</a:t>
            </a:r>
          </a:p>
          <a:p>
            <a:pPr marL="0" indent="0">
              <a:lnSpc>
                <a:spcPct val="150000"/>
              </a:lnSpc>
              <a:buNone/>
            </a:pPr>
            <a:r>
              <a:rPr sz="1600" dirty="0">
                <a:ea typeface="宋体" panose="02010600030101010101" pitchFamily="2" charset="-122"/>
                <a:sym typeface="+mn-ea"/>
              </a:rPr>
              <a:t>客户端并行从不同的DataNode中获取一个文件的数据块，然后联结这些数据块，拼成完整的文件</a:t>
            </a:r>
          </a:p>
          <a:p>
            <a:pPr>
              <a:lnSpc>
                <a:spcPct val="150000"/>
              </a:lnSpc>
            </a:pPr>
            <a:endParaRPr sz="1600" dirty="0">
              <a:ea typeface="宋体" panose="02010600030101010101" pitchFamily="2" charset="-122"/>
              <a:sym typeface="+mn-ea"/>
            </a:endParaRPr>
          </a:p>
        </p:txBody>
      </p:sp>
      <p:sp>
        <p:nvSpPr>
          <p:cNvPr id="4" name="文本框 3"/>
          <p:cNvSpPr txBox="1"/>
          <p:nvPr/>
        </p:nvSpPr>
        <p:spPr>
          <a:xfrm>
            <a:off x="7101205" y="5143500"/>
            <a:ext cx="4403090" cy="3670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HDFS读过程示意图</a:t>
            </a:r>
          </a:p>
        </p:txBody>
      </p:sp>
      <p:pic>
        <p:nvPicPr>
          <p:cNvPr id="2" name="图片 1"/>
          <p:cNvPicPr>
            <a:picLocks noChangeAspect="1"/>
          </p:cNvPicPr>
          <p:nvPr/>
        </p:nvPicPr>
        <p:blipFill>
          <a:blip r:embed="rId4"/>
          <a:stretch>
            <a:fillRect/>
          </a:stretch>
        </p:blipFill>
        <p:spPr>
          <a:xfrm>
            <a:off x="7101205" y="2263140"/>
            <a:ext cx="4276725" cy="2628900"/>
          </a:xfrm>
          <a:prstGeom prst="rect">
            <a:avLst/>
          </a:prstGeom>
        </p:spPr>
      </p:pic>
    </p:spTree>
    <p:custDataLst>
      <p:tags r:id="rId1"/>
    </p:custData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a:sym typeface="+mn-ea"/>
              </a:rPr>
              <a:t>用Python实现wordcount</a:t>
            </a:r>
            <a:endParaRPr lang="zh-CN" altLang="en-US" dirty="0">
              <a:ea typeface="宋体" panose="02010600030101010101" pitchFamily="2" charset="-122"/>
              <a:sym typeface="+mn-ea"/>
            </a:endParaRPr>
          </a:p>
        </p:txBody>
      </p:sp>
      <p:sp>
        <p:nvSpPr>
          <p:cNvPr id="131" name="Content Placeholder 2"/>
          <p:cNvSpPr txBox="1">
            <a:spLocks noGrp="1"/>
          </p:cNvSpPr>
          <p:nvPr/>
        </p:nvSpPr>
        <p:spPr>
          <a:xfrm>
            <a:off x="707390" y="1440180"/>
            <a:ext cx="572008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600" dirty="0">
                <a:ea typeface="宋体" panose="02010600030101010101" pitchFamily="2" charset="-122"/>
                <a:sym typeface="+mn-ea"/>
              </a:rPr>
              <a:t>编写</a:t>
            </a:r>
            <a:r>
              <a:rPr lang="en-US" altLang="zh-CN" sz="1600" dirty="0">
                <a:ea typeface="宋体" panose="02010600030101010101" pitchFamily="2" charset="-122"/>
                <a:sym typeface="+mn-ea"/>
              </a:rPr>
              <a:t>mapper.py</a:t>
            </a:r>
            <a:r>
              <a:rPr lang="zh-CN" altLang="en-US" sz="1600" dirty="0">
                <a:ea typeface="宋体" panose="02010600030101010101" pitchFamily="2" charset="-122"/>
                <a:sym typeface="+mn-ea"/>
              </a:rPr>
              <a:t>：</a:t>
            </a:r>
          </a:p>
          <a:p>
            <a:pPr marL="0" indent="0">
              <a:lnSpc>
                <a:spcPct val="150000"/>
              </a:lnSpc>
              <a:buNone/>
            </a:pPr>
            <a:r>
              <a:rPr sz="1600" dirty="0">
                <a:ea typeface="宋体" panose="02010600030101010101" pitchFamily="2" charset="-122"/>
                <a:sym typeface="+mn-ea"/>
              </a:rPr>
              <a:t>import sys</a:t>
            </a:r>
          </a:p>
          <a:p>
            <a:pPr marL="0" indent="0">
              <a:lnSpc>
                <a:spcPct val="150000"/>
              </a:lnSpc>
              <a:buNone/>
            </a:pPr>
            <a:r>
              <a:rPr sz="1600" dirty="0">
                <a:ea typeface="宋体" panose="02010600030101010101" pitchFamily="2" charset="-122"/>
                <a:sym typeface="+mn-ea"/>
              </a:rPr>
              <a:t>for line in sys.stdin:</a:t>
            </a:r>
          </a:p>
          <a:p>
            <a:pPr marL="0" indent="0">
              <a:lnSpc>
                <a:spcPct val="150000"/>
              </a:lnSpc>
              <a:buNone/>
            </a:pPr>
            <a:r>
              <a:rPr sz="1600" dirty="0">
                <a:ea typeface="宋体" panose="02010600030101010101" pitchFamily="2" charset="-122"/>
                <a:sym typeface="+mn-ea"/>
              </a:rPr>
              <a:t>    line = line.strip()</a:t>
            </a:r>
          </a:p>
          <a:p>
            <a:pPr marL="0" indent="0">
              <a:lnSpc>
                <a:spcPct val="150000"/>
              </a:lnSpc>
              <a:buNone/>
            </a:pPr>
            <a:r>
              <a:rPr sz="1600" dirty="0">
                <a:ea typeface="宋体" panose="02010600030101010101" pitchFamily="2" charset="-122"/>
                <a:sym typeface="+mn-ea"/>
              </a:rPr>
              <a:t>    words = line.split()</a:t>
            </a:r>
          </a:p>
          <a:p>
            <a:pPr marL="0" indent="0">
              <a:lnSpc>
                <a:spcPct val="150000"/>
              </a:lnSpc>
              <a:buNone/>
            </a:pPr>
            <a:r>
              <a:rPr sz="1600" dirty="0">
                <a:ea typeface="宋体" panose="02010600030101010101" pitchFamily="2" charset="-122"/>
                <a:sym typeface="+mn-ea"/>
              </a:rPr>
              <a:t>    for word in words:</a:t>
            </a:r>
          </a:p>
          <a:p>
            <a:pPr marL="0" indent="0">
              <a:lnSpc>
                <a:spcPct val="150000"/>
              </a:lnSpc>
              <a:buNone/>
            </a:pPr>
            <a:r>
              <a:rPr sz="1600" dirty="0">
                <a:ea typeface="宋体" panose="02010600030101010101" pitchFamily="2" charset="-122"/>
                <a:sym typeface="+mn-ea"/>
              </a:rPr>
              <a:t>        print("%s\t%s" % (word, 1))</a:t>
            </a:r>
          </a:p>
        </p:txBody>
      </p:sp>
      <p:pic>
        <p:nvPicPr>
          <p:cNvPr id="2" name="图片 1"/>
          <p:cNvPicPr>
            <a:picLocks noChangeAspect="1"/>
          </p:cNvPicPr>
          <p:nvPr>
            <p:custDataLst>
              <p:tags r:id="rId2"/>
            </p:custDataLst>
          </p:nvPr>
        </p:nvPicPr>
        <p:blipFill>
          <a:blip r:embed="rId5"/>
          <a:stretch>
            <a:fillRect/>
          </a:stretch>
        </p:blipFill>
        <p:spPr>
          <a:xfrm>
            <a:off x="5130165" y="2110105"/>
            <a:ext cx="6124575" cy="2638425"/>
          </a:xfrm>
          <a:prstGeom prst="rect">
            <a:avLst/>
          </a:prstGeom>
        </p:spPr>
      </p:pic>
    </p:spTree>
    <p:custDataLst>
      <p:tags r:id="rId1"/>
    </p:custData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a:sym typeface="+mn-ea"/>
              </a:rPr>
              <a:t>用Python实现wordcount</a:t>
            </a:r>
            <a:endParaRPr lang="zh-CN" altLang="en-US" dirty="0">
              <a:ea typeface="宋体" panose="02010600030101010101" pitchFamily="2" charset="-122"/>
              <a:sym typeface="+mn-ea"/>
            </a:endParaRPr>
          </a:p>
        </p:txBody>
      </p:sp>
      <p:sp>
        <p:nvSpPr>
          <p:cNvPr id="131" name="Content Placeholder 2"/>
          <p:cNvSpPr txBox="1">
            <a:spLocks noGrp="1"/>
          </p:cNvSpPr>
          <p:nvPr/>
        </p:nvSpPr>
        <p:spPr>
          <a:xfrm>
            <a:off x="707390" y="1173480"/>
            <a:ext cx="572008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00000"/>
              </a:lnSpc>
              <a:spcBef>
                <a:spcPts val="800"/>
              </a:spcBef>
              <a:buNone/>
            </a:pPr>
            <a:r>
              <a:rPr lang="zh-CN" altLang="en-US" sz="1600" dirty="0">
                <a:ea typeface="宋体" panose="02010600030101010101" pitchFamily="2" charset="-122"/>
                <a:sym typeface="+mn-ea"/>
              </a:rPr>
              <a:t>编写</a:t>
            </a:r>
            <a:r>
              <a:rPr lang="en-US" altLang="zh-CN" sz="1600" dirty="0">
                <a:ea typeface="宋体" panose="02010600030101010101" pitchFamily="2" charset="-122"/>
                <a:sym typeface="+mn-ea"/>
              </a:rPr>
              <a:t>reducer.py</a:t>
            </a:r>
            <a:r>
              <a:rPr lang="zh-CN" altLang="en-US" sz="1600" dirty="0">
                <a:ea typeface="宋体" panose="02010600030101010101" pitchFamily="2" charset="-122"/>
                <a:sym typeface="+mn-ea"/>
              </a:rPr>
              <a:t>：</a:t>
            </a:r>
          </a:p>
          <a:p>
            <a:pPr marL="0" indent="0">
              <a:lnSpc>
                <a:spcPct val="100000"/>
              </a:lnSpc>
              <a:spcBef>
                <a:spcPts val="800"/>
              </a:spcBef>
              <a:buNone/>
            </a:pPr>
            <a:r>
              <a:rPr lang="zh-CN" altLang="en-US" sz="1600" dirty="0">
                <a:ea typeface="宋体" panose="02010600030101010101" pitchFamily="2" charset="-122"/>
                <a:sym typeface="+mn-ea"/>
              </a:rPr>
              <a:t>import sys</a:t>
            </a:r>
          </a:p>
          <a:p>
            <a:pPr marL="0" indent="0">
              <a:lnSpc>
                <a:spcPct val="100000"/>
              </a:lnSpc>
              <a:spcBef>
                <a:spcPts val="800"/>
              </a:spcBef>
              <a:buNone/>
            </a:pPr>
            <a:r>
              <a:rPr lang="zh-CN" altLang="en-US" sz="1600" dirty="0">
                <a:ea typeface="宋体" panose="02010600030101010101" pitchFamily="2" charset="-122"/>
                <a:sym typeface="+mn-ea"/>
              </a:rPr>
              <a:t>countMap = {}</a:t>
            </a:r>
          </a:p>
          <a:p>
            <a:pPr marL="0" indent="0">
              <a:lnSpc>
                <a:spcPct val="100000"/>
              </a:lnSpc>
              <a:spcBef>
                <a:spcPts val="800"/>
              </a:spcBef>
              <a:buNone/>
            </a:pPr>
            <a:r>
              <a:rPr lang="zh-CN" altLang="en-US" sz="1600" dirty="0">
                <a:ea typeface="宋体" panose="02010600030101010101" pitchFamily="2" charset="-122"/>
                <a:sym typeface="+mn-ea"/>
              </a:rPr>
              <a:t>for line in sys.stdin:</a:t>
            </a:r>
          </a:p>
          <a:p>
            <a:pPr marL="0" indent="0">
              <a:lnSpc>
                <a:spcPct val="100000"/>
              </a:lnSpc>
              <a:spcBef>
                <a:spcPts val="800"/>
              </a:spcBef>
              <a:buNone/>
            </a:pPr>
            <a:r>
              <a:rPr lang="zh-CN" altLang="en-US" sz="1600" dirty="0">
                <a:ea typeface="宋体" panose="02010600030101010101" pitchFamily="2" charset="-122"/>
                <a:sym typeface="+mn-ea"/>
              </a:rPr>
              <a:t>    line = line.strip()</a:t>
            </a:r>
          </a:p>
          <a:p>
            <a:pPr marL="0" indent="0">
              <a:lnSpc>
                <a:spcPct val="100000"/>
              </a:lnSpc>
              <a:spcBef>
                <a:spcPts val="800"/>
              </a:spcBef>
              <a:buNone/>
            </a:pPr>
            <a:r>
              <a:rPr lang="zh-CN" altLang="en-US" sz="1600" dirty="0">
                <a:ea typeface="宋体" panose="02010600030101010101" pitchFamily="2" charset="-122"/>
                <a:sym typeface="+mn-ea"/>
              </a:rPr>
              <a:t>    word, count = line.split('\t')</a:t>
            </a:r>
          </a:p>
          <a:p>
            <a:pPr marL="0" indent="0">
              <a:lnSpc>
                <a:spcPct val="100000"/>
              </a:lnSpc>
              <a:spcBef>
                <a:spcPts val="800"/>
              </a:spcBef>
              <a:buNone/>
            </a:pPr>
            <a:r>
              <a:rPr lang="zh-CN" altLang="en-US" sz="1600" dirty="0">
                <a:ea typeface="宋体" panose="02010600030101010101" pitchFamily="2" charset="-122"/>
                <a:sym typeface="+mn-ea"/>
              </a:rPr>
              <a:t>    try:</a:t>
            </a:r>
          </a:p>
          <a:p>
            <a:pPr marL="0" indent="0">
              <a:lnSpc>
                <a:spcPct val="100000"/>
              </a:lnSpc>
              <a:spcBef>
                <a:spcPts val="800"/>
              </a:spcBef>
              <a:buNone/>
            </a:pPr>
            <a:r>
              <a:rPr lang="zh-CN" altLang="en-US" sz="1600" dirty="0">
                <a:ea typeface="宋体" panose="02010600030101010101" pitchFamily="2" charset="-122"/>
                <a:sym typeface="+mn-ea"/>
              </a:rPr>
              <a:t>        count = int(count)</a:t>
            </a:r>
          </a:p>
          <a:p>
            <a:pPr marL="0" indent="0">
              <a:lnSpc>
                <a:spcPct val="100000"/>
              </a:lnSpc>
              <a:spcBef>
                <a:spcPts val="800"/>
              </a:spcBef>
              <a:buNone/>
            </a:pPr>
            <a:r>
              <a:rPr lang="zh-CN" altLang="en-US" sz="1600" dirty="0">
                <a:ea typeface="宋体" panose="02010600030101010101" pitchFamily="2" charset="-122"/>
                <a:sym typeface="+mn-ea"/>
              </a:rPr>
              <a:t>    except ValueError:  #count如果不是数字的话，直接忽略掉</a:t>
            </a:r>
          </a:p>
          <a:p>
            <a:pPr marL="0" indent="0">
              <a:lnSpc>
                <a:spcPct val="100000"/>
              </a:lnSpc>
              <a:spcBef>
                <a:spcPts val="800"/>
              </a:spcBef>
              <a:buNone/>
            </a:pPr>
            <a:r>
              <a:rPr lang="zh-CN" altLang="en-US" sz="1600" dirty="0">
                <a:ea typeface="宋体" panose="02010600030101010101" pitchFamily="2" charset="-122"/>
                <a:sym typeface="+mn-ea"/>
              </a:rPr>
              <a:t>        continue</a:t>
            </a:r>
          </a:p>
          <a:p>
            <a:pPr marL="0" indent="0">
              <a:lnSpc>
                <a:spcPct val="100000"/>
              </a:lnSpc>
              <a:spcBef>
                <a:spcPts val="800"/>
              </a:spcBef>
              <a:buNone/>
            </a:pPr>
            <a:r>
              <a:rPr lang="zh-CN" altLang="en-US" sz="1600" dirty="0">
                <a:ea typeface="宋体" panose="02010600030101010101" pitchFamily="2" charset="-122"/>
                <a:sym typeface="+mn-ea"/>
              </a:rPr>
              <a:t>    if word not in countMap:</a:t>
            </a:r>
          </a:p>
          <a:p>
            <a:pPr marL="0" indent="0">
              <a:lnSpc>
                <a:spcPct val="100000"/>
              </a:lnSpc>
              <a:spcBef>
                <a:spcPts val="800"/>
              </a:spcBef>
              <a:buNone/>
            </a:pPr>
            <a:r>
              <a:rPr lang="zh-CN" altLang="en-US" sz="1600" dirty="0">
                <a:ea typeface="宋体" panose="02010600030101010101" pitchFamily="2" charset="-122"/>
                <a:sym typeface="+mn-ea"/>
              </a:rPr>
              <a:t>        countMap[word] = count</a:t>
            </a:r>
          </a:p>
          <a:p>
            <a:pPr marL="0" indent="0">
              <a:lnSpc>
                <a:spcPct val="100000"/>
              </a:lnSpc>
              <a:spcBef>
                <a:spcPts val="800"/>
              </a:spcBef>
              <a:buNone/>
            </a:pPr>
            <a:r>
              <a:rPr lang="zh-CN" altLang="en-US" sz="1600" dirty="0">
                <a:ea typeface="宋体" panose="02010600030101010101" pitchFamily="2" charset="-122"/>
                <a:sym typeface="+mn-ea"/>
              </a:rPr>
              <a:t>    else:</a:t>
            </a:r>
          </a:p>
          <a:p>
            <a:pPr marL="0" indent="0">
              <a:lnSpc>
                <a:spcPct val="100000"/>
              </a:lnSpc>
              <a:spcBef>
                <a:spcPts val="800"/>
              </a:spcBef>
              <a:buNone/>
            </a:pPr>
            <a:r>
              <a:rPr lang="zh-CN" altLang="en-US" sz="1600" dirty="0">
                <a:ea typeface="宋体" panose="02010600030101010101" pitchFamily="2" charset="-122"/>
                <a:sym typeface="+mn-ea"/>
              </a:rPr>
              <a:t>        countMap[word] = countMap[word] + count</a:t>
            </a:r>
          </a:p>
          <a:p>
            <a:pPr marL="0" indent="0">
              <a:lnSpc>
                <a:spcPct val="100000"/>
              </a:lnSpc>
              <a:spcBef>
                <a:spcPts val="800"/>
              </a:spcBef>
              <a:buNone/>
            </a:pPr>
            <a:r>
              <a:rPr lang="zh-CN" altLang="en-US" sz="1600" dirty="0">
                <a:ea typeface="宋体" panose="02010600030101010101" pitchFamily="2" charset="-122"/>
                <a:sym typeface="+mn-ea"/>
              </a:rPr>
              <a:t>for key in countMap:</a:t>
            </a:r>
          </a:p>
          <a:p>
            <a:pPr marL="0" indent="0">
              <a:lnSpc>
                <a:spcPct val="100000"/>
              </a:lnSpc>
              <a:spcBef>
                <a:spcPts val="800"/>
              </a:spcBef>
              <a:buNone/>
            </a:pPr>
            <a:r>
              <a:rPr lang="zh-CN" altLang="en-US" sz="1600" dirty="0">
                <a:ea typeface="宋体" panose="02010600030101010101" pitchFamily="2" charset="-122"/>
                <a:sym typeface="+mn-ea"/>
              </a:rPr>
              <a:t>    print("%s\t%s" % (key, countMap[key]))</a:t>
            </a:r>
          </a:p>
        </p:txBody>
      </p:sp>
      <p:pic>
        <p:nvPicPr>
          <p:cNvPr id="3" name="图片 2"/>
          <p:cNvPicPr>
            <a:picLocks noChangeAspect="1"/>
          </p:cNvPicPr>
          <p:nvPr/>
        </p:nvPicPr>
        <p:blipFill>
          <a:blip r:embed="rId4"/>
          <a:stretch>
            <a:fillRect/>
          </a:stretch>
        </p:blipFill>
        <p:spPr>
          <a:xfrm>
            <a:off x="5740400" y="1440180"/>
            <a:ext cx="6105525" cy="2276475"/>
          </a:xfrm>
          <a:prstGeom prst="rect">
            <a:avLst/>
          </a:prstGeom>
        </p:spPr>
      </p:pic>
    </p:spTree>
    <p:custDataLst>
      <p:tags r:id="rId1"/>
    </p:custData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6"/>
          <p:cNvSpPr/>
          <p:nvPr/>
        </p:nvSpPr>
        <p:spPr>
          <a:xfrm>
            <a:off x="321564" y="320039"/>
            <a:ext cx="11548872" cy="6217922"/>
          </a:xfrm>
          <a:prstGeom prst="rect">
            <a:avLst/>
          </a:prstGeom>
          <a:solidFill>
            <a:srgbClr val="000000">
              <a:alpha val="12000"/>
            </a:srgbClr>
          </a:solidFill>
          <a:ln w="12700">
            <a:miter lim="400000"/>
          </a:ln>
        </p:spPr>
        <p:txBody>
          <a:bodyPr lIns="45719" rIns="45719" anchor="ctr"/>
          <a:lstStyle/>
          <a:p>
            <a:pPr algn="ctr">
              <a:defRPr>
                <a:solidFill>
                  <a:srgbClr val="FFFFFF"/>
                </a:solidFill>
              </a:defRPr>
            </a:pPr>
            <a:endParaRPr/>
          </a:p>
        </p:txBody>
      </p:sp>
      <p:sp>
        <p:nvSpPr>
          <p:cNvPr id="134" name="Title 1"/>
          <p:cNvSpPr txBox="1">
            <a:spLocks noGrp="1"/>
          </p:cNvSpPr>
          <p:nvPr>
            <p:ph type="ctrTitle"/>
          </p:nvPr>
        </p:nvSpPr>
        <p:spPr>
          <a:xfrm>
            <a:off x="4380588" y="965198"/>
            <a:ext cx="6766077" cy="4927603"/>
          </a:xfrm>
          <a:prstGeom prst="rect">
            <a:avLst/>
          </a:prstGeom>
        </p:spPr>
        <p:txBody>
          <a:bodyPr anchor="ctr"/>
          <a:lstStyle/>
          <a:p>
            <a:pPr algn="l">
              <a:defRPr sz="5400">
                <a:solidFill>
                  <a:srgbClr val="C00000"/>
                </a:solidFill>
              </a:defRPr>
            </a:pPr>
            <a:r>
              <a:rPr lang="en-US" sz="4800" dirty="0"/>
              <a:t>1</a:t>
            </a:r>
            <a:r>
              <a:rPr lang="en-US" altLang="zh-CN" sz="4800" dirty="0"/>
              <a:t>/2</a:t>
            </a:r>
            <a:r>
              <a:rPr lang="zh-CN" altLang="en-US" sz="4800" dirty="0"/>
              <a:t> </a:t>
            </a:r>
            <a:r>
              <a:rPr lang="en-US" altLang="zh-CN" sz="4800" dirty="0"/>
              <a:t>Facebook Prophet</a:t>
            </a:r>
            <a:endParaRPr lang="zh-CN" altLang="zh-CN" sz="4800" dirty="0">
              <a:ea typeface="宋体" panose="02010600030101010101" pitchFamily="2" charset="-122"/>
            </a:endParaRPr>
          </a:p>
        </p:txBody>
      </p:sp>
      <p:sp>
        <p:nvSpPr>
          <p:cNvPr id="135" name="Straight Connector 8"/>
          <p:cNvSpPr/>
          <p:nvPr/>
        </p:nvSpPr>
        <p:spPr>
          <a:xfrm flipH="1">
            <a:off x="4055891" y="2057399"/>
            <a:ext cx="1" cy="2743201"/>
          </a:xfrm>
          <a:prstGeom prst="line">
            <a:avLst/>
          </a:prstGeom>
          <a:ln w="19050">
            <a:solidFill>
              <a:srgbClr val="262626"/>
            </a:solidFill>
            <a:miter/>
          </a:ln>
        </p:spPr>
        <p:txBody>
          <a:bodyPr lIns="45719" rIns="45719"/>
          <a:lstStyle/>
          <a:p>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a:sym typeface="+mn-ea"/>
              </a:rPr>
              <a:t>Hadoop Streaming with Python</a:t>
            </a:r>
            <a:endParaRPr lang="zh-CN" altLang="en-US" dirty="0">
              <a:ea typeface="宋体" panose="02010600030101010101" pitchFamily="2" charset="-122"/>
              <a:sym typeface="+mn-ea"/>
            </a:endParaRPr>
          </a:p>
        </p:txBody>
      </p:sp>
      <p:sp>
        <p:nvSpPr>
          <p:cNvPr id="131" name="Content Placeholder 2"/>
          <p:cNvSpPr txBox="1">
            <a:spLocks noGrp="1"/>
          </p:cNvSpPr>
          <p:nvPr/>
        </p:nvSpPr>
        <p:spPr>
          <a:xfrm>
            <a:off x="707390" y="1440180"/>
            <a:ext cx="491871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400" dirty="0">
                <a:ea typeface="宋体" panose="02010600030101010101" pitchFamily="2" charset="-122"/>
                <a:sym typeface="+mn-ea"/>
              </a:rPr>
              <a:t>Hadoop Streaming</a:t>
            </a:r>
          </a:p>
          <a:p>
            <a:pPr>
              <a:lnSpc>
                <a:spcPct val="150000"/>
              </a:lnSpc>
            </a:pPr>
            <a:r>
              <a:rPr lang="zh-CN" altLang="en-US" sz="1400" dirty="0">
                <a:ea typeface="宋体" panose="02010600030101010101" pitchFamily="2" charset="-122"/>
                <a:sym typeface="+mn-ea"/>
              </a:rPr>
              <a:t>Hadoop提供的一种编程工具，允许用户用任何可执行程序或脚本（比如</a:t>
            </a:r>
            <a:r>
              <a:rPr lang="en-US" altLang="zh-CN" sz="1400" dirty="0">
                <a:ea typeface="宋体" panose="02010600030101010101" pitchFamily="2" charset="-122"/>
                <a:sym typeface="+mn-ea"/>
              </a:rPr>
              <a:t>Python, Ruby</a:t>
            </a:r>
            <a:r>
              <a:rPr lang="zh-CN" altLang="zh-CN" sz="1400" dirty="0">
                <a:ea typeface="宋体" panose="02010600030101010101" pitchFamily="2" charset="-122"/>
                <a:sym typeface="+mn-ea"/>
              </a:rPr>
              <a:t>）</a:t>
            </a:r>
            <a:r>
              <a:rPr lang="zh-CN" altLang="en-US" sz="1400" dirty="0">
                <a:ea typeface="宋体" panose="02010600030101010101" pitchFamily="2" charset="-122"/>
                <a:sym typeface="+mn-ea"/>
              </a:rPr>
              <a:t>作为mapper和reducer</a:t>
            </a:r>
          </a:p>
          <a:p>
            <a:pPr>
              <a:lnSpc>
                <a:spcPct val="150000"/>
              </a:lnSpc>
            </a:pPr>
            <a:r>
              <a:rPr lang="zh-CN" altLang="en-US" sz="1400" dirty="0">
                <a:ea typeface="宋体" panose="02010600030101010101" pitchFamily="2" charset="-122"/>
                <a:sym typeface="+mn-ea"/>
              </a:rPr>
              <a:t>mapper进程，hadoop将用户提交的mapper可执行脚本作为一个单独的进程加载起来</a:t>
            </a:r>
          </a:p>
          <a:p>
            <a:pPr marL="0" indent="0">
              <a:lnSpc>
                <a:spcPct val="150000"/>
              </a:lnSpc>
              <a:buNone/>
            </a:pPr>
            <a:r>
              <a:rPr lang="zh-CN" altLang="en-US" sz="1400" dirty="0">
                <a:ea typeface="宋体" panose="02010600030101010101" pitchFamily="2" charset="-122"/>
                <a:sym typeface="+mn-ea"/>
              </a:rPr>
              <a:t>hadoop不断地将文件片段转换为行，传递到mapper进程中，mapper进程通过标准输入的方式逐行获取数据，然后将它转换为键值对，再通过标准输出的形式将这些键值对输出出去</a:t>
            </a:r>
          </a:p>
          <a:p>
            <a:pPr>
              <a:lnSpc>
                <a:spcPct val="150000"/>
              </a:lnSpc>
            </a:pPr>
            <a:r>
              <a:rPr lang="zh-CN" altLang="en-US" sz="1400" dirty="0">
                <a:ea typeface="宋体" panose="02010600030101010101" pitchFamily="2" charset="-122"/>
                <a:sym typeface="+mn-ea"/>
              </a:rPr>
              <a:t>reducer进程，hadoop将用户提交的reducer可执行脚本作为一个单独的进程加载起来</a:t>
            </a:r>
          </a:p>
          <a:p>
            <a:pPr marL="0" indent="0">
              <a:lnSpc>
                <a:spcPct val="150000"/>
              </a:lnSpc>
              <a:buNone/>
            </a:pPr>
            <a:r>
              <a:rPr lang="zh-CN" altLang="en-US" sz="1400" dirty="0">
                <a:ea typeface="宋体" panose="02010600030101010101" pitchFamily="2" charset="-122"/>
                <a:sym typeface="+mn-ea"/>
              </a:rPr>
              <a:t>hadoop不断地将键值对(按键排序)按照一对一行的方式传递到reducer进程中，reducer进程通过标准输入的方式按行获取这些键值对，进行自定义计算后将结果进行输出</a:t>
            </a:r>
          </a:p>
        </p:txBody>
      </p:sp>
      <p:sp>
        <p:nvSpPr>
          <p:cNvPr id="2" name="Content Placeholder 2"/>
          <p:cNvSpPr txBox="1">
            <a:spLocks noGrp="1"/>
          </p:cNvSpPr>
          <p:nvPr/>
        </p:nvSpPr>
        <p:spPr>
          <a:xfrm>
            <a:off x="6124575" y="1440180"/>
            <a:ext cx="491871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400" dirty="0">
                <a:ea typeface="宋体" panose="02010600030101010101" pitchFamily="2" charset="-122"/>
                <a:sym typeface="+mn-ea"/>
              </a:rPr>
              <a:t>Hadoop Streaming使用方式</a:t>
            </a:r>
          </a:p>
          <a:p>
            <a:pPr>
              <a:lnSpc>
                <a:spcPct val="150000"/>
              </a:lnSpc>
            </a:pPr>
            <a:r>
              <a:rPr sz="1400" dirty="0">
                <a:ea typeface="宋体" panose="02010600030101010101" pitchFamily="2" charset="-122"/>
                <a:sym typeface="+mn-ea"/>
              </a:rPr>
              <a:t>$HADOOP_HOME/bin/hadoop jar $HADOOP_HOME/.../hadoop-streaming.jar [genericOptions] [streamingOptions]</a:t>
            </a:r>
          </a:p>
          <a:p>
            <a:pPr marL="0" indent="0">
              <a:lnSpc>
                <a:spcPct val="150000"/>
              </a:lnSpc>
              <a:buNone/>
            </a:pPr>
            <a:r>
              <a:rPr lang="zh-CN" altLang="en-US" sz="1400" dirty="0">
                <a:ea typeface="宋体" panose="02010600030101010101" pitchFamily="2" charset="-122"/>
                <a:sym typeface="+mn-ea"/>
              </a:rPr>
              <a:t>hadoop jar /home/software/hadoop-2.7.7/share/hadoop/tools/lib/hadoop-streaming-2.7.7.jar </a:t>
            </a:r>
          </a:p>
          <a:p>
            <a:pPr marL="0" indent="0">
              <a:lnSpc>
                <a:spcPct val="150000"/>
              </a:lnSpc>
              <a:buNone/>
            </a:pPr>
            <a:r>
              <a:rPr lang="zh-CN" altLang="en-US" sz="1400" dirty="0">
                <a:ea typeface="宋体" panose="02010600030101010101" pitchFamily="2" charset="-122"/>
                <a:sym typeface="+mn-ea"/>
              </a:rPr>
              <a:t>-input ./input/* </a:t>
            </a:r>
          </a:p>
          <a:p>
            <a:pPr marL="0" indent="0">
              <a:lnSpc>
                <a:spcPct val="150000"/>
              </a:lnSpc>
              <a:buNone/>
            </a:pPr>
            <a:r>
              <a:rPr lang="zh-CN" altLang="en-US" sz="1400" dirty="0">
                <a:ea typeface="宋体" panose="02010600030101010101" pitchFamily="2" charset="-122"/>
                <a:sym typeface="+mn-ea"/>
              </a:rPr>
              <a:t>-output ./output </a:t>
            </a:r>
          </a:p>
          <a:p>
            <a:pPr marL="0" indent="0">
              <a:lnSpc>
                <a:spcPct val="150000"/>
              </a:lnSpc>
              <a:buNone/>
            </a:pPr>
            <a:r>
              <a:rPr lang="zh-CN" altLang="en-US" sz="1400" dirty="0">
                <a:ea typeface="宋体" panose="02010600030101010101" pitchFamily="2" charset="-122"/>
                <a:sym typeface="+mn-ea"/>
              </a:rPr>
              <a:t>-mapper "python mapper.py" </a:t>
            </a:r>
          </a:p>
          <a:p>
            <a:pPr marL="0" indent="0">
              <a:lnSpc>
                <a:spcPct val="150000"/>
              </a:lnSpc>
              <a:buNone/>
            </a:pPr>
            <a:r>
              <a:rPr lang="zh-CN" altLang="en-US" sz="1400" dirty="0">
                <a:ea typeface="宋体" panose="02010600030101010101" pitchFamily="2" charset="-122"/>
                <a:sym typeface="+mn-ea"/>
              </a:rPr>
              <a:t>-reducer "python reducer.py"</a:t>
            </a:r>
          </a:p>
          <a:p>
            <a:pPr>
              <a:lnSpc>
                <a:spcPct val="150000"/>
              </a:lnSpc>
            </a:pPr>
            <a:r>
              <a:rPr lang="zh-CN" altLang="en-US" sz="1400" dirty="0">
                <a:ea typeface="宋体" panose="02010600030101010101" pitchFamily="2" charset="-122"/>
                <a:sym typeface="+mn-ea"/>
              </a:rPr>
              <a:t>mapper.py和reduce.py需要加上执行权限，chmod +x mapper.py，这两个py文件不用放在HDFS上，放在本地即可</a:t>
            </a:r>
          </a:p>
          <a:p>
            <a:pPr>
              <a:lnSpc>
                <a:spcPct val="150000"/>
              </a:lnSpc>
            </a:pPr>
            <a:endParaRPr sz="1400" dirty="0">
              <a:ea typeface="宋体" panose="02010600030101010101" pitchFamily="2" charset="-122"/>
              <a:sym typeface="+mn-ea"/>
            </a:endParaRPr>
          </a:p>
        </p:txBody>
      </p:sp>
    </p:spTree>
    <p:custDataLst>
      <p:tags r:id="rId1"/>
    </p:custData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a:sym typeface="+mn-ea"/>
              </a:rPr>
              <a:t>Hadoop Streaming with Python</a:t>
            </a:r>
            <a:endParaRPr lang="zh-CN" altLang="en-US" dirty="0">
              <a:ea typeface="宋体" panose="02010600030101010101" pitchFamily="2" charset="-122"/>
              <a:sym typeface="+mn-ea"/>
            </a:endParaRPr>
          </a:p>
        </p:txBody>
      </p:sp>
      <p:sp>
        <p:nvSpPr>
          <p:cNvPr id="131" name="Content Placeholder 2"/>
          <p:cNvSpPr txBox="1">
            <a:spLocks noGrp="1"/>
          </p:cNvSpPr>
          <p:nvPr/>
        </p:nvSpPr>
        <p:spPr>
          <a:xfrm>
            <a:off x="6214745" y="1327785"/>
            <a:ext cx="491871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400" dirty="0">
                <a:ea typeface="宋体" panose="02010600030101010101" pitchFamily="2" charset="-122"/>
                <a:sym typeface="+mn-ea"/>
              </a:rPr>
              <a:t>Hadoop Streaming使用</a:t>
            </a:r>
          </a:p>
          <a:p>
            <a:pPr>
              <a:lnSpc>
                <a:spcPct val="150000"/>
              </a:lnSpc>
            </a:pPr>
            <a:r>
              <a:rPr sz="1400" dirty="0">
                <a:ea typeface="宋体" panose="02010600030101010101" pitchFamily="2" charset="-122"/>
                <a:sym typeface="+mn-ea"/>
              </a:rPr>
              <a:t>执行后就会开启MapReduce任务，执行完成后会在MapReduce上生成/</a:t>
            </a:r>
            <a:r>
              <a:rPr lang="en-US" sz="1400" dirty="0">
                <a:ea typeface="宋体" panose="02010600030101010101" pitchFamily="2" charset="-122"/>
                <a:sym typeface="+mn-ea"/>
              </a:rPr>
              <a:t>output</a:t>
            </a:r>
            <a:r>
              <a:rPr sz="1400" dirty="0">
                <a:ea typeface="宋体" panose="02010600030101010101" pitchFamily="2" charset="-122"/>
                <a:sym typeface="+mn-ea"/>
              </a:rPr>
              <a:t>目录</a:t>
            </a:r>
            <a:r>
              <a:rPr lang="zh-CN" sz="1400" dirty="0">
                <a:ea typeface="宋体" panose="02010600030101010101" pitchFamily="2" charset="-122"/>
                <a:sym typeface="+mn-ea"/>
              </a:rPr>
              <a:t>，</a:t>
            </a:r>
            <a:r>
              <a:rPr sz="1400" dirty="0">
                <a:ea typeface="宋体" panose="02010600030101010101" pitchFamily="2" charset="-122"/>
                <a:sym typeface="+mn-ea"/>
              </a:rPr>
              <a:t>里面有两个文件:</a:t>
            </a:r>
          </a:p>
          <a:p>
            <a:pPr>
              <a:lnSpc>
                <a:spcPct val="150000"/>
              </a:lnSpc>
            </a:pPr>
            <a:endParaRPr sz="1400" dirty="0">
              <a:ea typeface="宋体" panose="02010600030101010101" pitchFamily="2" charset="-122"/>
              <a:sym typeface="+mn-ea"/>
            </a:endParaRPr>
          </a:p>
          <a:p>
            <a:pPr>
              <a:lnSpc>
                <a:spcPct val="150000"/>
              </a:lnSpc>
            </a:pPr>
            <a:r>
              <a:rPr lang="en-US" sz="1400" dirty="0">
                <a:ea typeface="宋体" panose="02010600030101010101" pitchFamily="2" charset="-122"/>
                <a:sym typeface="+mn-ea"/>
              </a:rPr>
              <a:t>part-00000</a:t>
            </a:r>
            <a:r>
              <a:rPr sz="1400" dirty="0">
                <a:ea typeface="宋体" panose="02010600030101010101" pitchFamily="2" charset="-122"/>
                <a:sym typeface="+mn-ea"/>
              </a:rPr>
              <a:t>是结果文件，</a:t>
            </a:r>
            <a:r>
              <a:rPr lang="en-US" sz="1400" dirty="0">
                <a:ea typeface="宋体" panose="02010600030101010101" pitchFamily="2" charset="-122"/>
                <a:sym typeface="+mn-ea"/>
              </a:rPr>
              <a:t>_SUCCESS</a:t>
            </a:r>
            <a:r>
              <a:rPr sz="1400" dirty="0">
                <a:ea typeface="宋体" panose="02010600030101010101" pitchFamily="2" charset="-122"/>
                <a:sym typeface="+mn-ea"/>
              </a:rPr>
              <a:t>文件</a:t>
            </a:r>
            <a:r>
              <a:rPr lang="zh-CN" sz="1400" dirty="0">
                <a:ea typeface="宋体" panose="02010600030101010101" pitchFamily="2" charset="-122"/>
                <a:sym typeface="+mn-ea"/>
              </a:rPr>
              <a:t>大小为</a:t>
            </a:r>
            <a:r>
              <a:rPr lang="en-US" altLang="zh-CN" sz="1400" dirty="0">
                <a:ea typeface="宋体" panose="02010600030101010101" pitchFamily="2" charset="-122"/>
                <a:sym typeface="+mn-ea"/>
              </a:rPr>
              <a:t>0</a:t>
            </a:r>
          </a:p>
          <a:p>
            <a:pPr>
              <a:lnSpc>
                <a:spcPct val="150000"/>
              </a:lnSpc>
            </a:pPr>
            <a:r>
              <a:rPr lang="en-US" altLang="zh-CN" sz="1400" dirty="0">
                <a:ea typeface="宋体" panose="02010600030101010101" pitchFamily="2" charset="-122"/>
                <a:sym typeface="+mn-ea"/>
              </a:rPr>
              <a:t>cat part--00000 </a:t>
            </a:r>
            <a:r>
              <a:rPr lang="zh-CN" altLang="en-US" sz="1400" dirty="0">
                <a:ea typeface="宋体" panose="02010600030101010101" pitchFamily="2" charset="-122"/>
                <a:sym typeface="+mn-ea"/>
              </a:rPr>
              <a:t>可以将结果显示出来</a:t>
            </a:r>
            <a:endParaRPr sz="1400" dirty="0">
              <a:ea typeface="宋体" panose="02010600030101010101" pitchFamily="2" charset="-122"/>
              <a:sym typeface="+mn-ea"/>
            </a:endParaRPr>
          </a:p>
          <a:p>
            <a:pPr>
              <a:lnSpc>
                <a:spcPct val="150000"/>
              </a:lnSpc>
            </a:pPr>
            <a:endParaRPr lang="zh-CN" altLang="en-US" sz="1400" dirty="0">
              <a:ea typeface="宋体" panose="02010600030101010101" pitchFamily="2" charset="-122"/>
              <a:sym typeface="+mn-ea"/>
            </a:endParaRPr>
          </a:p>
        </p:txBody>
      </p:sp>
      <p:sp>
        <p:nvSpPr>
          <p:cNvPr id="2" name="Content Placeholder 2"/>
          <p:cNvSpPr txBox="1">
            <a:spLocks noGrp="1"/>
          </p:cNvSpPr>
          <p:nvPr/>
        </p:nvSpPr>
        <p:spPr>
          <a:xfrm>
            <a:off x="719455" y="1402080"/>
            <a:ext cx="491871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400" dirty="0">
                <a:ea typeface="宋体" panose="02010600030101010101" pitchFamily="2" charset="-122"/>
                <a:sym typeface="+mn-ea"/>
              </a:rPr>
              <a:t>使用命令将文本上传到HDFS中</a:t>
            </a:r>
          </a:p>
          <a:p>
            <a:pPr marL="0" indent="0">
              <a:lnSpc>
                <a:spcPct val="150000"/>
              </a:lnSpc>
              <a:buNone/>
            </a:pPr>
            <a:r>
              <a:rPr sz="1400" dirty="0">
                <a:ea typeface="宋体" panose="02010600030101010101" pitchFamily="2" charset="-122"/>
                <a:sym typeface="+mn-ea"/>
              </a:rPr>
              <a:t># 创建文件夹</a:t>
            </a:r>
          </a:p>
          <a:p>
            <a:pPr marL="0" indent="0">
              <a:lnSpc>
                <a:spcPct val="150000"/>
              </a:lnSpc>
              <a:buNone/>
            </a:pPr>
            <a:r>
              <a:rPr sz="1400" dirty="0">
                <a:ea typeface="宋体" panose="02010600030101010101" pitchFamily="2" charset="-122"/>
                <a:sym typeface="+mn-ea"/>
              </a:rPr>
              <a:t>hdfs dfs -mkdir </a:t>
            </a:r>
            <a:r>
              <a:rPr lang="en-US" altLang="zh-CN" sz="1400" dirty="0">
                <a:ea typeface="宋体" panose="02010600030101010101" pitchFamily="2" charset="-122"/>
                <a:sym typeface="+mn-ea"/>
              </a:rPr>
              <a:t>input</a:t>
            </a:r>
          </a:p>
          <a:p>
            <a:pPr marL="0" indent="0">
              <a:lnSpc>
                <a:spcPct val="150000"/>
              </a:lnSpc>
              <a:buNone/>
            </a:pPr>
            <a:r>
              <a:rPr lang="en-US" altLang="zh-CN" sz="1400" dirty="0">
                <a:ea typeface="宋体" panose="02010600030101010101" pitchFamily="2" charset="-122"/>
                <a:sym typeface="+mn-ea"/>
              </a:rPr>
              <a:t># </a:t>
            </a:r>
            <a:r>
              <a:rPr lang="zh-CN" altLang="en-US" sz="1400" dirty="0">
                <a:ea typeface="宋体" panose="02010600030101010101" pitchFamily="2" charset="-122"/>
                <a:sym typeface="+mn-ea"/>
              </a:rPr>
              <a:t>将</a:t>
            </a:r>
            <a:r>
              <a:rPr lang="en-US" altLang="zh-CN" sz="1400" dirty="0">
                <a:ea typeface="宋体" panose="02010600030101010101" pitchFamily="2" charset="-122"/>
                <a:sym typeface="+mn-ea"/>
              </a:rPr>
              <a:t>*.txt </a:t>
            </a:r>
            <a:r>
              <a:rPr lang="zh-CN" altLang="zh-CN" sz="1400" dirty="0">
                <a:ea typeface="宋体" panose="02010600030101010101" pitchFamily="2" charset="-122"/>
                <a:sym typeface="+mn-ea"/>
              </a:rPr>
              <a:t>放到</a:t>
            </a:r>
            <a:r>
              <a:rPr lang="en-US" altLang="zh-CN" sz="1400" dirty="0">
                <a:ea typeface="宋体" panose="02010600030101010101" pitchFamily="2" charset="-122"/>
                <a:sym typeface="+mn-ea"/>
              </a:rPr>
              <a:t>input</a:t>
            </a:r>
            <a:r>
              <a:rPr lang="zh-CN" altLang="zh-CN" sz="1400" dirty="0">
                <a:ea typeface="宋体" panose="02010600030101010101" pitchFamily="2" charset="-122"/>
                <a:sym typeface="+mn-ea"/>
              </a:rPr>
              <a:t>目录</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hdfs dfs -put *.txt </a:t>
            </a:r>
            <a:r>
              <a:rPr lang="en-US" sz="1400" dirty="0">
                <a:ea typeface="宋体" panose="02010600030101010101" pitchFamily="2" charset="-122"/>
                <a:sym typeface="+mn-ea"/>
              </a:rPr>
              <a:t>input</a:t>
            </a:r>
          </a:p>
          <a:p>
            <a:pPr marL="0" indent="0">
              <a:lnSpc>
                <a:spcPct val="150000"/>
              </a:lnSpc>
              <a:buNone/>
            </a:pPr>
            <a:r>
              <a:rPr lang="en-US" sz="1400" dirty="0">
                <a:ea typeface="宋体" panose="02010600030101010101" pitchFamily="2" charset="-122"/>
                <a:sym typeface="+mn-ea"/>
              </a:rPr>
              <a:t># </a:t>
            </a:r>
            <a:r>
              <a:rPr lang="zh-CN" altLang="en-US" sz="1400" dirty="0">
                <a:ea typeface="宋体" panose="02010600030101010101" pitchFamily="2" charset="-122"/>
                <a:sym typeface="+mn-ea"/>
              </a:rPr>
              <a:t>查看</a:t>
            </a:r>
            <a:r>
              <a:rPr lang="en-US" altLang="zh-CN" sz="1400" dirty="0">
                <a:ea typeface="宋体" panose="02010600030101010101" pitchFamily="2" charset="-122"/>
                <a:sym typeface="+mn-ea"/>
              </a:rPr>
              <a:t>input</a:t>
            </a:r>
            <a:r>
              <a:rPr lang="zh-CN" altLang="zh-CN" sz="1400" dirty="0">
                <a:ea typeface="宋体" panose="02010600030101010101" pitchFamily="2" charset="-122"/>
                <a:sym typeface="+mn-ea"/>
              </a:rPr>
              <a:t>目录中的文件</a:t>
            </a:r>
            <a:endParaRPr lang="en-US"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hdfs dfs -ls </a:t>
            </a:r>
            <a:r>
              <a:rPr lang="en-US" sz="1400" dirty="0">
                <a:ea typeface="宋体" panose="02010600030101010101" pitchFamily="2" charset="-122"/>
                <a:sym typeface="+mn-ea"/>
              </a:rPr>
              <a:t>input</a:t>
            </a:r>
          </a:p>
        </p:txBody>
      </p:sp>
      <p:pic>
        <p:nvPicPr>
          <p:cNvPr id="5" name="图片 4"/>
          <p:cNvPicPr>
            <a:picLocks noChangeAspect="1"/>
          </p:cNvPicPr>
          <p:nvPr/>
        </p:nvPicPr>
        <p:blipFill>
          <a:blip r:embed="rId4"/>
          <a:stretch>
            <a:fillRect/>
          </a:stretch>
        </p:blipFill>
        <p:spPr>
          <a:xfrm>
            <a:off x="6214745" y="2748915"/>
            <a:ext cx="4143375" cy="304800"/>
          </a:xfrm>
          <a:prstGeom prst="rect">
            <a:avLst/>
          </a:prstGeom>
        </p:spPr>
      </p:pic>
      <p:pic>
        <p:nvPicPr>
          <p:cNvPr id="6" name="图片 5"/>
          <p:cNvPicPr>
            <a:picLocks noChangeAspect="1"/>
          </p:cNvPicPr>
          <p:nvPr/>
        </p:nvPicPr>
        <p:blipFill>
          <a:blip r:embed="rId5"/>
          <a:stretch>
            <a:fillRect/>
          </a:stretch>
        </p:blipFill>
        <p:spPr>
          <a:xfrm>
            <a:off x="6214745" y="4118610"/>
            <a:ext cx="4438650" cy="1104900"/>
          </a:xfrm>
          <a:prstGeom prst="rect">
            <a:avLst/>
          </a:prstGeom>
        </p:spPr>
      </p:pic>
    </p:spTree>
    <p:custDataLst>
      <p:tags r:id="rId1"/>
    </p:custData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dirty="0">
                <a:ea typeface="宋体" panose="02010600030101010101" pitchFamily="2" charset="-122"/>
                <a:sym typeface="+mn-ea"/>
              </a:rPr>
              <a:t>PySpark使用</a:t>
            </a:r>
            <a:endParaRPr lang="zh-CN" dirty="0">
              <a:ea typeface="宋体" panose="02010600030101010101" pitchFamily="2" charset="-122"/>
            </a:endParaRPr>
          </a:p>
        </p:txBody>
      </p:sp>
      <p:sp>
        <p:nvSpPr>
          <p:cNvPr id="131" name="Content Placeholder 2"/>
          <p:cNvSpPr txBox="1">
            <a:spLocks noGrp="1"/>
          </p:cNvSpPr>
          <p:nvPr/>
        </p:nvSpPr>
        <p:spPr>
          <a:xfrm>
            <a:off x="723900" y="1548765"/>
            <a:ext cx="5270500" cy="507809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600" dirty="0">
                <a:ea typeface="宋体" panose="02010600030101010101" pitchFamily="2" charset="-122"/>
                <a:sym typeface="+mn-ea"/>
              </a:rPr>
              <a:t>pyspark:</a:t>
            </a:r>
          </a:p>
          <a:p>
            <a:pPr>
              <a:lnSpc>
                <a:spcPct val="150000"/>
              </a:lnSpc>
            </a:pPr>
            <a:r>
              <a:rPr lang="en-US" sz="1600" dirty="0">
                <a:ea typeface="宋体" panose="02010600030101010101" pitchFamily="2" charset="-122"/>
                <a:sym typeface="+mn-ea"/>
              </a:rPr>
              <a:t>pyspark = python + spark</a:t>
            </a:r>
          </a:p>
          <a:p>
            <a:pPr>
              <a:lnSpc>
                <a:spcPct val="150000"/>
              </a:lnSpc>
            </a:pPr>
            <a:r>
              <a:rPr lang="en-US" sz="1600" dirty="0">
                <a:ea typeface="宋体" panose="02010600030101010101" pitchFamily="2" charset="-122"/>
                <a:sym typeface="+mn-ea"/>
              </a:rPr>
              <a:t>在</a:t>
            </a:r>
            <a:r>
              <a:rPr lang="en-US" altLang="zh-CN" sz="1600" dirty="0">
                <a:ea typeface="宋体" panose="02010600030101010101" pitchFamily="2" charset="-122"/>
                <a:sym typeface="+mn-ea"/>
              </a:rPr>
              <a:t>p</a:t>
            </a:r>
            <a:r>
              <a:rPr lang="en-US" sz="1600" dirty="0">
                <a:ea typeface="宋体" panose="02010600030101010101" pitchFamily="2" charset="-122"/>
                <a:sym typeface="+mn-ea"/>
              </a:rPr>
              <a:t>andas、numpy进行数据处理时，一次性将数据读入内存中，当数据很大时内存溢出，无法处理；</a:t>
            </a:r>
            <a:r>
              <a:rPr lang="zh-CN" altLang="en-US" sz="1600" dirty="0">
                <a:ea typeface="宋体" panose="02010600030101010101" pitchFamily="2" charset="-122"/>
                <a:sym typeface="+mn-ea"/>
              </a:rPr>
              <a:t>此外，</a:t>
            </a:r>
            <a:r>
              <a:rPr lang="en-US" sz="1600" dirty="0">
                <a:ea typeface="宋体" panose="02010600030101010101" pitchFamily="2" charset="-122"/>
                <a:sym typeface="+mn-ea"/>
              </a:rPr>
              <a:t>很多执行算法是单线程处理，不能充分利用cpu性能</a:t>
            </a:r>
          </a:p>
          <a:p>
            <a:pPr marL="0" indent="0">
              <a:lnSpc>
                <a:spcPct val="150000"/>
              </a:lnSpc>
              <a:buNone/>
            </a:pPr>
            <a:r>
              <a:rPr lang="en-US" sz="1600" dirty="0">
                <a:ea typeface="宋体" panose="02010600030101010101" pitchFamily="2" charset="-122"/>
                <a:sym typeface="+mn-ea"/>
              </a:rPr>
              <a:t>spark的</a:t>
            </a:r>
            <a:r>
              <a:rPr lang="zh-CN" altLang="en-US" sz="1600" dirty="0">
                <a:ea typeface="宋体" panose="02010600030101010101" pitchFamily="2" charset="-122"/>
                <a:sym typeface="+mn-ea"/>
              </a:rPr>
              <a:t>核心</a:t>
            </a:r>
            <a:r>
              <a:rPr lang="en-US" sz="1600" dirty="0">
                <a:ea typeface="宋体" panose="02010600030101010101" pitchFamily="2" charset="-122"/>
                <a:sym typeface="+mn-ea"/>
              </a:rPr>
              <a:t>概念之一是shuffle，</a:t>
            </a:r>
            <a:r>
              <a:rPr lang="zh-CN" altLang="en-US" sz="1600" dirty="0">
                <a:ea typeface="宋体" panose="02010600030101010101" pitchFamily="2" charset="-122"/>
                <a:sym typeface="+mn-ea"/>
              </a:rPr>
              <a:t>它</a:t>
            </a:r>
            <a:r>
              <a:rPr lang="en-US" sz="1600" dirty="0">
                <a:ea typeface="宋体" panose="02010600030101010101" pitchFamily="2" charset="-122"/>
                <a:sym typeface="+mn-ea"/>
              </a:rPr>
              <a:t>将数据集分成数据块</a:t>
            </a:r>
            <a:r>
              <a:rPr lang="zh-CN" altLang="en-US" sz="1600" dirty="0">
                <a:ea typeface="宋体" panose="02010600030101010101" pitchFamily="2" charset="-122"/>
                <a:sym typeface="+mn-ea"/>
              </a:rPr>
              <a:t>，好处是：</a:t>
            </a:r>
            <a:endParaRPr lang="en-US" sz="1600" dirty="0">
              <a:ea typeface="宋体" panose="02010600030101010101" pitchFamily="2" charset="-122"/>
              <a:sym typeface="+mn-ea"/>
            </a:endParaRPr>
          </a:p>
          <a:p>
            <a:pPr>
              <a:lnSpc>
                <a:spcPct val="150000"/>
              </a:lnSpc>
            </a:pPr>
            <a:r>
              <a:rPr lang="en-US" sz="1600" dirty="0">
                <a:ea typeface="宋体" panose="02010600030101010101" pitchFamily="2" charset="-122"/>
                <a:sym typeface="+mn-ea"/>
              </a:rPr>
              <a:t>在读取数据时，不是将数据一次性全部读入内存中，而是分片，用时间换空间</a:t>
            </a:r>
            <a:r>
              <a:rPr lang="zh-CN" altLang="en-US" sz="1600" dirty="0">
                <a:ea typeface="宋体" panose="02010600030101010101" pitchFamily="2" charset="-122"/>
                <a:sym typeface="+mn-ea"/>
              </a:rPr>
              <a:t>进行大数据处理</a:t>
            </a:r>
            <a:endParaRPr lang="en-US" sz="1600" dirty="0">
              <a:ea typeface="宋体" panose="02010600030101010101" pitchFamily="2" charset="-122"/>
              <a:sym typeface="+mn-ea"/>
            </a:endParaRPr>
          </a:p>
          <a:p>
            <a:pPr>
              <a:lnSpc>
                <a:spcPct val="150000"/>
              </a:lnSpc>
            </a:pPr>
            <a:r>
              <a:rPr lang="en-US" sz="1600" dirty="0">
                <a:ea typeface="宋体" panose="02010600030101010101" pitchFamily="2" charset="-122"/>
                <a:sym typeface="+mn-ea"/>
              </a:rPr>
              <a:t>极大的利用了CPU资源</a:t>
            </a:r>
          </a:p>
          <a:p>
            <a:pPr>
              <a:lnSpc>
                <a:spcPct val="150000"/>
              </a:lnSpc>
            </a:pPr>
            <a:r>
              <a:rPr lang="en-US" sz="1600" dirty="0">
                <a:ea typeface="宋体" panose="02010600030101010101" pitchFamily="2" charset="-122"/>
                <a:sym typeface="+mn-ea"/>
              </a:rPr>
              <a:t>支持分布式</a:t>
            </a:r>
            <a:r>
              <a:rPr lang="zh-CN" altLang="en-US" sz="1600" dirty="0">
                <a:ea typeface="宋体" panose="02010600030101010101" pitchFamily="2" charset="-122"/>
                <a:sym typeface="+mn-ea"/>
              </a:rPr>
              <a:t>结构</a:t>
            </a:r>
            <a:r>
              <a:rPr lang="en-US" sz="1600" dirty="0">
                <a:ea typeface="宋体" panose="02010600030101010101" pitchFamily="2" charset="-122"/>
                <a:sym typeface="+mn-ea"/>
              </a:rPr>
              <a:t>，弹性拓展硬件资源。</a:t>
            </a:r>
            <a:endParaRPr lang="en-US" altLang="zh-CN" sz="1600" dirty="0">
              <a:ea typeface="宋体" panose="02010600030101010101" pitchFamily="2" charset="-122"/>
              <a:sym typeface="+mn-ea"/>
            </a:endParaRPr>
          </a:p>
        </p:txBody>
      </p:sp>
      <p:sp>
        <p:nvSpPr>
          <p:cNvPr id="2" name="Content Placeholder 2"/>
          <p:cNvSpPr txBox="1">
            <a:spLocks noGrp="1"/>
          </p:cNvSpPr>
          <p:nvPr/>
        </p:nvSpPr>
        <p:spPr>
          <a:xfrm>
            <a:off x="6447155" y="1548765"/>
            <a:ext cx="5270500" cy="507809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600" dirty="0">
                <a:ea typeface="宋体" panose="02010600030101010101" pitchFamily="2" charset="-122"/>
                <a:sym typeface="+mn-ea"/>
              </a:rPr>
              <a:t>pyspark:</a:t>
            </a:r>
          </a:p>
          <a:p>
            <a:pPr>
              <a:lnSpc>
                <a:spcPct val="150000"/>
              </a:lnSpc>
            </a:pPr>
            <a:r>
              <a:rPr sz="1600" dirty="0">
                <a:ea typeface="宋体" panose="02010600030101010101" pitchFamily="2" charset="-122"/>
                <a:sym typeface="+mn-ea"/>
              </a:rPr>
              <a:t>在数据结构上Spark支持dataframe、sql和rdd模型</a:t>
            </a:r>
          </a:p>
          <a:p>
            <a:pPr>
              <a:lnSpc>
                <a:spcPct val="150000"/>
              </a:lnSpc>
            </a:pPr>
            <a:r>
              <a:rPr sz="1600" dirty="0">
                <a:ea typeface="宋体" panose="02010600030101010101" pitchFamily="2" charset="-122"/>
                <a:sym typeface="+mn-ea"/>
              </a:rPr>
              <a:t>算子和转换是Spark中最重要的两个动作</a:t>
            </a:r>
          </a:p>
          <a:p>
            <a:pPr>
              <a:lnSpc>
                <a:spcPct val="150000"/>
              </a:lnSpc>
            </a:pPr>
            <a:r>
              <a:rPr sz="1600" dirty="0">
                <a:ea typeface="宋体" panose="02010600030101010101" pitchFamily="2" charset="-122"/>
                <a:sym typeface="+mn-ea"/>
              </a:rPr>
              <a:t>算子好比是盖房子中的画图纸，转换是搬砖盖房子。有时候我们做一个统计是多个动作结合的组合拳，spark常将一系列的组合写成算子的组合执行，执行时，spark会对算子进行简化等优化动作，执行速度更快</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dirty="0">
                <a:ea typeface="宋体" panose="02010600030101010101" pitchFamily="2" charset="-122"/>
                <a:sym typeface="+mn-ea"/>
              </a:rPr>
              <a:t>PySpark使用</a:t>
            </a:r>
            <a:endParaRPr lang="zh-CN" dirty="0">
              <a:ea typeface="宋体" panose="02010600030101010101" pitchFamily="2" charset="-122"/>
            </a:endParaRPr>
          </a:p>
        </p:txBody>
      </p:sp>
      <p:sp>
        <p:nvSpPr>
          <p:cNvPr id="131" name="Content Placeholder 2"/>
          <p:cNvSpPr txBox="1">
            <a:spLocks noGrp="1"/>
          </p:cNvSpPr>
          <p:nvPr/>
        </p:nvSpPr>
        <p:spPr>
          <a:xfrm>
            <a:off x="723900" y="1548765"/>
            <a:ext cx="5270500" cy="507809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600" dirty="0">
                <a:ea typeface="宋体" panose="02010600030101010101" pitchFamily="2" charset="-122"/>
                <a:sym typeface="+mn-ea"/>
              </a:rPr>
              <a:t>pyspark</a:t>
            </a:r>
            <a:r>
              <a:rPr lang="zh-CN" altLang="en-US" sz="1600" dirty="0">
                <a:ea typeface="宋体" panose="02010600030101010101" pitchFamily="2" charset="-122"/>
                <a:sym typeface="+mn-ea"/>
              </a:rPr>
              <a:t>操作</a:t>
            </a:r>
            <a:r>
              <a:rPr lang="en-US" sz="1600" dirty="0">
                <a:ea typeface="宋体" panose="02010600030101010101" pitchFamily="2" charset="-122"/>
                <a:sym typeface="+mn-ea"/>
              </a:rPr>
              <a:t>:</a:t>
            </a:r>
          </a:p>
          <a:p>
            <a:pPr>
              <a:lnSpc>
                <a:spcPct val="150000"/>
              </a:lnSpc>
            </a:pPr>
            <a:r>
              <a:rPr lang="en-US" altLang="zh-CN" sz="1600" dirty="0">
                <a:ea typeface="宋体" panose="02010600030101010101" pitchFamily="2" charset="-122"/>
                <a:sym typeface="+mn-ea"/>
              </a:rPr>
              <a:t>对数据进行切片</a:t>
            </a:r>
            <a:r>
              <a:rPr lang="zh-CN" altLang="en-US" sz="1600" dirty="0">
                <a:ea typeface="宋体" panose="02010600030101010101" pitchFamily="2" charset="-122"/>
                <a:sym typeface="+mn-ea"/>
              </a:rPr>
              <a:t>（</a:t>
            </a:r>
            <a:r>
              <a:rPr lang="en-US" altLang="zh-CN" sz="1600" dirty="0">
                <a:ea typeface="宋体" panose="02010600030101010101" pitchFamily="2" charset="-122"/>
                <a:sym typeface="+mn-ea"/>
              </a:rPr>
              <a:t>shuffle</a:t>
            </a:r>
            <a:r>
              <a:rPr lang="zh-CN" altLang="zh-CN" sz="1600" dirty="0">
                <a:ea typeface="宋体" panose="02010600030101010101" pitchFamily="2" charset="-122"/>
                <a:sym typeface="+mn-ea"/>
              </a:rPr>
              <a:t>）</a:t>
            </a:r>
            <a:endParaRPr lang="en-US"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config("spark.default.parallelism", 3000)</a:t>
            </a:r>
          </a:p>
          <a:p>
            <a:pPr marL="0" indent="0">
              <a:lnSpc>
                <a:spcPct val="150000"/>
              </a:lnSpc>
              <a:buNone/>
            </a:pPr>
            <a:r>
              <a:rPr lang="zh-CN" altLang="en-US" sz="1600" dirty="0">
                <a:ea typeface="宋体" panose="02010600030101010101" pitchFamily="2" charset="-122"/>
                <a:sym typeface="+mn-ea"/>
              </a:rPr>
              <a:t>假设</a:t>
            </a:r>
            <a:r>
              <a:rPr lang="en-US" altLang="zh-CN" sz="1600" dirty="0">
                <a:ea typeface="宋体" panose="02010600030101010101" pitchFamily="2" charset="-122"/>
                <a:sym typeface="+mn-ea"/>
              </a:rPr>
              <a:t>读取的数据是20G，设置成3000份，每次每个进程（线程）读取一个shuffle，</a:t>
            </a:r>
            <a:r>
              <a:rPr lang="zh-CN" altLang="en-US" sz="1600" dirty="0">
                <a:ea typeface="宋体" panose="02010600030101010101" pitchFamily="2" charset="-122"/>
                <a:sym typeface="+mn-ea"/>
              </a:rPr>
              <a:t>可以</a:t>
            </a:r>
            <a:r>
              <a:rPr lang="en-US" altLang="zh-CN" sz="1600" dirty="0">
                <a:ea typeface="宋体" panose="02010600030101010101" pitchFamily="2" charset="-122"/>
                <a:sym typeface="+mn-ea"/>
              </a:rPr>
              <a:t>避免内存不足的</a:t>
            </a:r>
            <a:r>
              <a:rPr lang="zh-CN" altLang="en-US" sz="1600" dirty="0">
                <a:ea typeface="宋体" panose="02010600030101010101" pitchFamily="2" charset="-122"/>
                <a:sym typeface="+mn-ea"/>
              </a:rPr>
              <a:t>情况</a:t>
            </a:r>
            <a:endParaRPr lang="en-US" altLang="zh-CN"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设置程序的名字</a:t>
            </a:r>
          </a:p>
          <a:p>
            <a:pPr marL="0" indent="0">
              <a:lnSpc>
                <a:spcPct val="150000"/>
              </a:lnSpc>
              <a:buNone/>
            </a:pPr>
            <a:r>
              <a:rPr lang="en-US" altLang="zh-CN" sz="1600" dirty="0">
                <a:ea typeface="宋体" panose="02010600030101010101" pitchFamily="2" charset="-122"/>
                <a:sym typeface="+mn-ea"/>
              </a:rPr>
              <a:t>appName("taSpark")</a:t>
            </a:r>
          </a:p>
          <a:p>
            <a:pPr>
              <a:lnSpc>
                <a:spcPct val="150000"/>
              </a:lnSpc>
            </a:pPr>
            <a:r>
              <a:rPr lang="zh-CN" altLang="en-US" sz="1600" dirty="0">
                <a:ea typeface="宋体" panose="02010600030101010101" pitchFamily="2" charset="-122"/>
                <a:sym typeface="+mn-ea"/>
              </a:rPr>
              <a:t>读文件</a:t>
            </a:r>
            <a:endParaRPr lang="en-US"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data = spark.read.csv(cc,header=None, inferSchema="true")</a:t>
            </a:r>
          </a:p>
        </p:txBody>
      </p:sp>
      <p:sp>
        <p:nvSpPr>
          <p:cNvPr id="2" name="Content Placeholder 2"/>
          <p:cNvSpPr txBox="1">
            <a:spLocks noGrp="1"/>
          </p:cNvSpPr>
          <p:nvPr/>
        </p:nvSpPr>
        <p:spPr>
          <a:xfrm>
            <a:off x="6447155" y="1548765"/>
            <a:ext cx="5270500" cy="507809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sz="1600" dirty="0">
                <a:ea typeface="宋体" panose="02010600030101010101" pitchFamily="2" charset="-122"/>
                <a:sym typeface="+mn-ea"/>
              </a:rPr>
              <a:t>配置spark context</a:t>
            </a:r>
          </a:p>
          <a:p>
            <a:pPr marL="0" indent="0">
              <a:lnSpc>
                <a:spcPct val="150000"/>
              </a:lnSpc>
              <a:buNone/>
            </a:pPr>
            <a:r>
              <a:rPr lang="en-US" sz="1600" dirty="0">
                <a:ea typeface="宋体" panose="02010600030101010101" pitchFamily="2" charset="-122"/>
                <a:sym typeface="+mn-ea"/>
              </a:rPr>
              <a:t>Spark </a:t>
            </a:r>
            <a:r>
              <a:rPr sz="1600" dirty="0">
                <a:ea typeface="宋体" panose="02010600030101010101" pitchFamily="2" charset="-122"/>
                <a:sym typeface="+mn-ea"/>
              </a:rPr>
              <a:t>2.0版本之后只需要创建一个SparkSession即可</a:t>
            </a:r>
          </a:p>
          <a:p>
            <a:pPr marL="0" indent="0">
              <a:lnSpc>
                <a:spcPct val="150000"/>
              </a:lnSpc>
              <a:buNone/>
            </a:pPr>
            <a:r>
              <a:rPr sz="1600" dirty="0">
                <a:ea typeface="宋体" panose="02010600030101010101" pitchFamily="2" charset="-122"/>
                <a:sym typeface="+mn-ea"/>
              </a:rPr>
              <a:t>from pyspark.sql import SparkSession</a:t>
            </a:r>
          </a:p>
          <a:p>
            <a:pPr marL="0" indent="0">
              <a:lnSpc>
                <a:spcPct val="150000"/>
              </a:lnSpc>
              <a:buNone/>
            </a:pPr>
            <a:r>
              <a:rPr sz="1600" dirty="0">
                <a:ea typeface="宋体" panose="02010600030101010101" pitchFamily="2" charset="-122"/>
                <a:sym typeface="+mn-ea"/>
              </a:rPr>
              <a:t>spark=SparkSession \</a:t>
            </a:r>
          </a:p>
          <a:p>
            <a:pPr marL="0" indent="0">
              <a:lnSpc>
                <a:spcPct val="150000"/>
              </a:lnSpc>
              <a:buNone/>
            </a:pPr>
            <a:r>
              <a:rPr sz="1600" dirty="0">
                <a:ea typeface="宋体" panose="02010600030101010101" pitchFamily="2" charset="-122"/>
                <a:sym typeface="+mn-ea"/>
              </a:rPr>
              <a:t>        .builder \</a:t>
            </a:r>
          </a:p>
          <a:p>
            <a:pPr marL="0" indent="0">
              <a:lnSpc>
                <a:spcPct val="150000"/>
              </a:lnSpc>
              <a:buNone/>
            </a:pPr>
            <a:r>
              <a:rPr sz="1600" dirty="0">
                <a:ea typeface="宋体" panose="02010600030101010101" pitchFamily="2" charset="-122"/>
                <a:sym typeface="+mn-ea"/>
              </a:rPr>
              <a:t>        .appName('hotel_rec_app') \</a:t>
            </a:r>
          </a:p>
          <a:p>
            <a:pPr marL="0" indent="0">
              <a:lnSpc>
                <a:spcPct val="150000"/>
              </a:lnSpc>
              <a:buNone/>
            </a:pPr>
            <a:r>
              <a:rPr sz="1600" dirty="0">
                <a:ea typeface="宋体" panose="02010600030101010101" pitchFamily="2" charset="-122"/>
                <a:sym typeface="+mn-ea"/>
              </a:rPr>
              <a:t>        .getOrCreate()</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dirty="0">
                <a:ea typeface="宋体" panose="02010600030101010101" pitchFamily="2" charset="-122"/>
                <a:sym typeface="+mn-ea"/>
              </a:rPr>
              <a:t>PySpark使用</a:t>
            </a:r>
            <a:endParaRPr lang="zh-CN" dirty="0">
              <a:ea typeface="宋体" panose="02010600030101010101" pitchFamily="2" charset="-122"/>
            </a:endParaRPr>
          </a:p>
        </p:txBody>
      </p:sp>
      <p:sp>
        <p:nvSpPr>
          <p:cNvPr id="131" name="Content Placeholder 2"/>
          <p:cNvSpPr txBox="1">
            <a:spLocks noGrp="1"/>
          </p:cNvSpPr>
          <p:nvPr/>
        </p:nvSpPr>
        <p:spPr>
          <a:xfrm>
            <a:off x="723900" y="1243965"/>
            <a:ext cx="5270500" cy="507809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600" dirty="0">
                <a:ea typeface="宋体" panose="02010600030101010101" pitchFamily="2" charset="-122"/>
                <a:sym typeface="+mn-ea"/>
              </a:rPr>
              <a:t># Spark+python 进行wordCount</a:t>
            </a:r>
          </a:p>
          <a:p>
            <a:pPr marL="0" indent="0">
              <a:lnSpc>
                <a:spcPct val="150000"/>
              </a:lnSpc>
              <a:buNone/>
            </a:pPr>
            <a:r>
              <a:rPr sz="1600" dirty="0">
                <a:ea typeface="宋体" panose="02010600030101010101" pitchFamily="2" charset="-122"/>
                <a:sym typeface="+mn-ea"/>
              </a:rPr>
              <a:t>from pyspark.sql import SparkSession</a:t>
            </a:r>
          </a:p>
          <a:p>
            <a:pPr marL="0" indent="0">
              <a:lnSpc>
                <a:spcPct val="150000"/>
              </a:lnSpc>
              <a:buNone/>
            </a:pPr>
            <a:r>
              <a:rPr sz="1600" dirty="0">
                <a:ea typeface="宋体" panose="02010600030101010101" pitchFamily="2" charset="-122"/>
                <a:sym typeface="+mn-ea"/>
              </a:rPr>
              <a:t> spark = SparkSession\</a:t>
            </a:r>
          </a:p>
          <a:p>
            <a:pPr marL="0" indent="0">
              <a:lnSpc>
                <a:spcPct val="150000"/>
              </a:lnSpc>
              <a:buNone/>
            </a:pPr>
            <a:r>
              <a:rPr sz="1600" dirty="0">
                <a:ea typeface="宋体" panose="02010600030101010101" pitchFamily="2" charset="-122"/>
                <a:sym typeface="+mn-ea"/>
              </a:rPr>
              <a:t>    .builder\</a:t>
            </a:r>
          </a:p>
          <a:p>
            <a:pPr marL="0" indent="0">
              <a:lnSpc>
                <a:spcPct val="150000"/>
              </a:lnSpc>
              <a:buNone/>
            </a:pPr>
            <a:r>
              <a:rPr sz="1600" dirty="0">
                <a:ea typeface="宋体" panose="02010600030101010101" pitchFamily="2" charset="-122"/>
                <a:sym typeface="+mn-ea"/>
              </a:rPr>
              <a:t>    .appName("PythonWordCount")\</a:t>
            </a:r>
          </a:p>
          <a:p>
            <a:pPr marL="0" indent="0">
              <a:lnSpc>
                <a:spcPct val="150000"/>
              </a:lnSpc>
              <a:buNone/>
            </a:pPr>
            <a:r>
              <a:rPr sz="1600" dirty="0">
                <a:ea typeface="宋体" panose="02010600030101010101" pitchFamily="2" charset="-122"/>
                <a:sym typeface="+mn-ea"/>
              </a:rPr>
              <a:t>    .master("local[*]")\</a:t>
            </a:r>
          </a:p>
          <a:p>
            <a:pPr marL="0" indent="0">
              <a:lnSpc>
                <a:spcPct val="150000"/>
              </a:lnSpc>
              <a:buNone/>
            </a:pPr>
            <a:r>
              <a:rPr sz="1600" dirty="0">
                <a:ea typeface="宋体" panose="02010600030101010101" pitchFamily="2" charset="-122"/>
                <a:sym typeface="+mn-ea"/>
              </a:rPr>
              <a:t>    .getOrCreate()</a:t>
            </a:r>
          </a:p>
          <a:p>
            <a:pPr marL="0" indent="0">
              <a:lnSpc>
                <a:spcPct val="150000"/>
              </a:lnSpc>
              <a:buNone/>
            </a:pPr>
            <a:r>
              <a:rPr sz="1600" dirty="0">
                <a:ea typeface="宋体" panose="02010600030101010101" pitchFamily="2" charset="-122"/>
                <a:sym typeface="+mn-ea"/>
              </a:rPr>
              <a:t># 将文件转换为RDD对象</a:t>
            </a:r>
          </a:p>
          <a:p>
            <a:pPr marL="0" indent="0">
              <a:lnSpc>
                <a:spcPct val="150000"/>
              </a:lnSpc>
              <a:buNone/>
            </a:pPr>
            <a:r>
              <a:rPr sz="1600" dirty="0">
                <a:ea typeface="宋体" panose="02010600030101010101" pitchFamily="2" charset="-122"/>
                <a:sym typeface="+mn-ea"/>
              </a:rPr>
              <a:t>lines = spark.read.text("input.txt").rdd.map(lambda r: r[0])</a:t>
            </a:r>
          </a:p>
          <a:p>
            <a:pPr marL="0" indent="0">
              <a:lnSpc>
                <a:spcPct val="150000"/>
              </a:lnSpc>
              <a:buNone/>
            </a:pPr>
            <a:endParaRPr sz="1600" dirty="0">
              <a:ea typeface="宋体" panose="02010600030101010101" pitchFamily="2" charset="-122"/>
              <a:sym typeface="+mn-ea"/>
            </a:endParaRPr>
          </a:p>
          <a:p>
            <a:pPr marL="0" indent="0">
              <a:lnSpc>
                <a:spcPct val="150000"/>
              </a:lnSpc>
              <a:buNone/>
            </a:pPr>
            <a:endParaRPr sz="1600" dirty="0">
              <a:ea typeface="宋体" panose="02010600030101010101" pitchFamily="2" charset="-122"/>
              <a:sym typeface="+mn-ea"/>
            </a:endParaRPr>
          </a:p>
          <a:p>
            <a:pPr marL="0" indent="0">
              <a:lnSpc>
                <a:spcPct val="150000"/>
              </a:lnSpc>
              <a:buNone/>
            </a:pPr>
            <a:endParaRPr sz="1600" dirty="0">
              <a:ea typeface="宋体" panose="02010600030101010101" pitchFamily="2" charset="-122"/>
              <a:sym typeface="+mn-ea"/>
            </a:endParaRPr>
          </a:p>
        </p:txBody>
      </p:sp>
      <p:sp>
        <p:nvSpPr>
          <p:cNvPr id="2" name="Content Placeholder 2"/>
          <p:cNvSpPr txBox="1">
            <a:spLocks noGrp="1"/>
          </p:cNvSpPr>
          <p:nvPr/>
        </p:nvSpPr>
        <p:spPr>
          <a:xfrm>
            <a:off x="6447155" y="1186815"/>
            <a:ext cx="5270500" cy="507809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600" dirty="0">
                <a:ea typeface="宋体" panose="02010600030101010101" pitchFamily="2" charset="-122"/>
                <a:sym typeface="+mn-ea"/>
              </a:rPr>
              <a:t>counts = lines.flatMap(lambda x: x.split(' ')) \</a:t>
            </a:r>
          </a:p>
          <a:p>
            <a:pPr marL="0" indent="0">
              <a:lnSpc>
                <a:spcPct val="150000"/>
              </a:lnSpc>
              <a:buNone/>
            </a:pPr>
            <a:r>
              <a:rPr sz="1600" dirty="0">
                <a:ea typeface="宋体" panose="02010600030101010101" pitchFamily="2" charset="-122"/>
                <a:sym typeface="+mn-ea"/>
              </a:rPr>
              <a:t>              .map(lambda x: (x, 1)) \</a:t>
            </a:r>
          </a:p>
          <a:p>
            <a:pPr marL="0" indent="0">
              <a:lnSpc>
                <a:spcPct val="150000"/>
              </a:lnSpc>
              <a:buNone/>
            </a:pPr>
            <a:r>
              <a:rPr sz="1600" dirty="0">
                <a:ea typeface="宋体" panose="02010600030101010101" pitchFamily="2" charset="-122"/>
                <a:sym typeface="+mn-ea"/>
              </a:rPr>
              <a:t>              .reduceByKey(lambda x, y: x + y)</a:t>
            </a:r>
          </a:p>
          <a:p>
            <a:pPr marL="0" indent="0">
              <a:lnSpc>
                <a:spcPct val="150000"/>
              </a:lnSpc>
              <a:buNone/>
            </a:pPr>
            <a:r>
              <a:rPr sz="1600" dirty="0">
                <a:ea typeface="宋体" panose="02010600030101010101" pitchFamily="2" charset="-122"/>
                <a:sym typeface="+mn-ea"/>
              </a:rPr>
              <a:t>output = counts.collect()</a:t>
            </a:r>
          </a:p>
          <a:p>
            <a:pPr marL="0" indent="0">
              <a:lnSpc>
                <a:spcPct val="150000"/>
              </a:lnSpc>
              <a:buNone/>
            </a:pPr>
            <a:r>
              <a:rPr sz="1600" dirty="0">
                <a:ea typeface="宋体" panose="02010600030101010101" pitchFamily="2" charset="-122"/>
                <a:sym typeface="+mn-ea"/>
              </a:rPr>
              <a:t>for (word, count) in output:</a:t>
            </a:r>
          </a:p>
          <a:p>
            <a:pPr marL="0" indent="0">
              <a:lnSpc>
                <a:spcPct val="150000"/>
              </a:lnSpc>
              <a:buNone/>
            </a:pPr>
            <a:r>
              <a:rPr sz="1600" dirty="0">
                <a:ea typeface="宋体" panose="02010600030101010101" pitchFamily="2" charset="-122"/>
                <a:sym typeface="+mn-ea"/>
              </a:rPr>
              <a:t>    print("%s: %i" % (word, count))</a:t>
            </a:r>
          </a:p>
          <a:p>
            <a:pPr marL="0" indent="0">
              <a:lnSpc>
                <a:spcPct val="150000"/>
              </a:lnSpc>
              <a:buNone/>
            </a:pPr>
            <a:r>
              <a:rPr sz="1600" dirty="0">
                <a:ea typeface="宋体" panose="02010600030101010101" pitchFamily="2" charset="-122"/>
                <a:sym typeface="+mn-ea"/>
              </a:rPr>
              <a:t>spark.stop()</a:t>
            </a:r>
          </a:p>
        </p:txBody>
      </p:sp>
      <p:pic>
        <p:nvPicPr>
          <p:cNvPr id="3" name="图片 2"/>
          <p:cNvPicPr>
            <a:picLocks noChangeAspect="1"/>
          </p:cNvPicPr>
          <p:nvPr/>
        </p:nvPicPr>
        <p:blipFill>
          <a:blip r:embed="rId2"/>
          <a:stretch>
            <a:fillRect/>
          </a:stretch>
        </p:blipFill>
        <p:spPr>
          <a:xfrm>
            <a:off x="6233160" y="4714875"/>
            <a:ext cx="5958840" cy="2053590"/>
          </a:xfrm>
          <a:prstGeom prst="rect">
            <a:avLst/>
          </a:prstGeom>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Py</a:t>
            </a:r>
            <a:r>
              <a:rPr dirty="0">
                <a:ea typeface="宋体" panose="02010600030101010101" pitchFamily="2" charset="-122"/>
                <a:sym typeface="+mn-ea"/>
              </a:rPr>
              <a:t>Spark</a:t>
            </a:r>
            <a:r>
              <a:rPr lang="zh-CN" dirty="0">
                <a:ea typeface="宋体" panose="02010600030101010101" pitchFamily="2" charset="-122"/>
                <a:sym typeface="+mn-ea"/>
              </a:rPr>
              <a:t>中的</a:t>
            </a:r>
            <a:r>
              <a:rPr lang="en-US" altLang="zh-CN" dirty="0">
                <a:ea typeface="宋体" panose="02010600030101010101" pitchFamily="2" charset="-122"/>
                <a:sym typeface="+mn-ea"/>
              </a:rPr>
              <a:t>DataFrame</a:t>
            </a:r>
          </a:p>
        </p:txBody>
      </p:sp>
      <p:sp>
        <p:nvSpPr>
          <p:cNvPr id="131" name="Content Placeholder 2"/>
          <p:cNvSpPr txBox="1">
            <a:spLocks noGrp="1"/>
          </p:cNvSpPr>
          <p:nvPr/>
        </p:nvSpPr>
        <p:spPr>
          <a:xfrm>
            <a:off x="723900" y="1243965"/>
            <a:ext cx="5270500" cy="507809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sz="1600" dirty="0">
                <a:ea typeface="宋体" panose="02010600030101010101" pitchFamily="2" charset="-122"/>
                <a:sym typeface="+mn-ea"/>
              </a:rPr>
              <a:t>DataFrame类似于Python中的</a:t>
            </a:r>
            <a:r>
              <a:rPr lang="zh-CN" sz="1600" dirty="0">
                <a:ea typeface="宋体" panose="02010600030101010101" pitchFamily="2" charset="-122"/>
                <a:sym typeface="+mn-ea"/>
              </a:rPr>
              <a:t>数据表，</a:t>
            </a:r>
            <a:r>
              <a:rPr sz="1600" dirty="0">
                <a:ea typeface="宋体" panose="02010600030101010101" pitchFamily="2" charset="-122"/>
                <a:sym typeface="+mn-ea"/>
              </a:rPr>
              <a:t>允许处理大量结构化数据</a:t>
            </a:r>
          </a:p>
          <a:p>
            <a:pPr>
              <a:lnSpc>
                <a:spcPct val="150000"/>
              </a:lnSpc>
            </a:pPr>
            <a:r>
              <a:rPr sz="1600" dirty="0">
                <a:ea typeface="宋体" panose="02010600030101010101" pitchFamily="2" charset="-122"/>
                <a:sym typeface="+mn-ea"/>
              </a:rPr>
              <a:t>DataFrame优于RDD，</a:t>
            </a:r>
            <a:r>
              <a:rPr lang="zh-CN" sz="1600" dirty="0">
                <a:ea typeface="宋体" panose="02010600030101010101" pitchFamily="2" charset="-122"/>
                <a:sym typeface="+mn-ea"/>
              </a:rPr>
              <a:t>同时</a:t>
            </a:r>
            <a:r>
              <a:rPr sz="1600" dirty="0">
                <a:ea typeface="宋体" panose="02010600030101010101" pitchFamily="2" charset="-122"/>
                <a:sym typeface="+mn-ea"/>
              </a:rPr>
              <a:t>包含RDD的功能</a:t>
            </a:r>
          </a:p>
          <a:p>
            <a:pPr marL="0" indent="0">
              <a:lnSpc>
                <a:spcPct val="150000"/>
              </a:lnSpc>
              <a:buNone/>
            </a:pPr>
            <a:r>
              <a:rPr sz="1600" dirty="0">
                <a:ea typeface="宋体" panose="02010600030101010101" pitchFamily="2" charset="-122"/>
                <a:sym typeface="+mn-ea"/>
              </a:rPr>
              <a:t># 从集合中创建RDD</a:t>
            </a:r>
          </a:p>
          <a:p>
            <a:pPr marL="0" indent="0">
              <a:lnSpc>
                <a:spcPct val="150000"/>
              </a:lnSpc>
              <a:buNone/>
            </a:pPr>
            <a:r>
              <a:rPr sz="1600" dirty="0">
                <a:ea typeface="宋体" panose="02010600030101010101" pitchFamily="2" charset="-122"/>
                <a:sym typeface="+mn-ea"/>
              </a:rPr>
              <a:t>rdd = spark.sparkContext.parallelize([</a:t>
            </a:r>
          </a:p>
          <a:p>
            <a:pPr marL="0" indent="0">
              <a:lnSpc>
                <a:spcPct val="150000"/>
              </a:lnSpc>
              <a:buNone/>
            </a:pPr>
            <a:r>
              <a:rPr sz="1600" dirty="0">
                <a:ea typeface="宋体" panose="02010600030101010101" pitchFamily="2" charset="-122"/>
                <a:sym typeface="+mn-ea"/>
              </a:rPr>
              <a:t>    (1001, "张飞", 8341, "坦克"),</a:t>
            </a:r>
          </a:p>
          <a:p>
            <a:pPr marL="0" indent="0">
              <a:lnSpc>
                <a:spcPct val="150000"/>
              </a:lnSpc>
              <a:buNone/>
            </a:pPr>
            <a:r>
              <a:rPr sz="1600" dirty="0">
                <a:ea typeface="宋体" panose="02010600030101010101" pitchFamily="2" charset="-122"/>
                <a:sym typeface="+mn-ea"/>
              </a:rPr>
              <a:t>    (1002, "关羽", 7107, "战士"),</a:t>
            </a:r>
          </a:p>
          <a:p>
            <a:pPr marL="0" indent="0">
              <a:lnSpc>
                <a:spcPct val="150000"/>
              </a:lnSpc>
              <a:buNone/>
            </a:pPr>
            <a:r>
              <a:rPr sz="1600" dirty="0">
                <a:ea typeface="宋体" panose="02010600030101010101" pitchFamily="2" charset="-122"/>
                <a:sym typeface="+mn-ea"/>
              </a:rPr>
              <a:t>    (1003, "刘备", 6900, "战士")</a:t>
            </a:r>
          </a:p>
          <a:p>
            <a:pPr marL="0" indent="0">
              <a:lnSpc>
                <a:spcPct val="150000"/>
              </a:lnSpc>
              <a:buNone/>
            </a:pPr>
            <a:r>
              <a:rPr sz="1600" dirty="0">
                <a:ea typeface="宋体" panose="02010600030101010101" pitchFamily="2" charset="-122"/>
                <a:sym typeface="+mn-ea"/>
              </a:rPr>
              <a:t>])</a:t>
            </a:r>
          </a:p>
        </p:txBody>
      </p:sp>
      <p:sp>
        <p:nvSpPr>
          <p:cNvPr id="2" name="Content Placeholder 2"/>
          <p:cNvSpPr txBox="1">
            <a:spLocks noGrp="1"/>
          </p:cNvSpPr>
          <p:nvPr/>
        </p:nvSpPr>
        <p:spPr>
          <a:xfrm>
            <a:off x="6447155" y="1186815"/>
            <a:ext cx="5270500" cy="507809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00000"/>
              </a:lnSpc>
              <a:buNone/>
            </a:pPr>
            <a:r>
              <a:rPr sz="1600" dirty="0">
                <a:ea typeface="宋体" panose="02010600030101010101" pitchFamily="2" charset="-122"/>
                <a:sym typeface="+mn-ea"/>
              </a:rPr>
              <a:t># 指定模式, StructField(name,dataType,nullable)</a:t>
            </a:r>
          </a:p>
          <a:p>
            <a:pPr marL="0" indent="0">
              <a:lnSpc>
                <a:spcPct val="100000"/>
              </a:lnSpc>
              <a:buNone/>
            </a:pPr>
            <a:r>
              <a:rPr sz="1600" dirty="0">
                <a:ea typeface="宋体" panose="02010600030101010101" pitchFamily="2" charset="-122"/>
                <a:sym typeface="+mn-ea"/>
              </a:rPr>
              <a:t># name: 该字段的名字，dataType：该字段的数据类型，nullable: 指示该字段的值是否为空</a:t>
            </a:r>
          </a:p>
          <a:p>
            <a:pPr marL="0" indent="0">
              <a:lnSpc>
                <a:spcPct val="100000"/>
              </a:lnSpc>
              <a:buNone/>
            </a:pPr>
            <a:r>
              <a:rPr sz="1600" dirty="0">
                <a:ea typeface="宋体" panose="02010600030101010101" pitchFamily="2" charset="-122"/>
                <a:sym typeface="+mn-ea"/>
              </a:rPr>
              <a:t>from pyspark.sql.types import StructType, StructField, LongType, StringType  # 导入类型</a:t>
            </a:r>
          </a:p>
          <a:p>
            <a:pPr marL="0" indent="0">
              <a:lnSpc>
                <a:spcPct val="100000"/>
              </a:lnSpc>
              <a:buNone/>
            </a:pPr>
            <a:r>
              <a:rPr sz="1600" dirty="0">
                <a:ea typeface="宋体" panose="02010600030101010101" pitchFamily="2" charset="-122"/>
                <a:sym typeface="+mn-ea"/>
              </a:rPr>
              <a:t>schema = StructType([</a:t>
            </a:r>
          </a:p>
          <a:p>
            <a:pPr marL="0" indent="0">
              <a:lnSpc>
                <a:spcPct val="100000"/>
              </a:lnSpc>
              <a:buNone/>
            </a:pPr>
            <a:r>
              <a:rPr sz="1600" dirty="0">
                <a:ea typeface="宋体" panose="02010600030101010101" pitchFamily="2" charset="-122"/>
                <a:sym typeface="+mn-ea"/>
              </a:rPr>
              <a:t>    StructField("id", LongType(), True),</a:t>
            </a:r>
          </a:p>
          <a:p>
            <a:pPr marL="0" indent="0">
              <a:lnSpc>
                <a:spcPct val="100000"/>
              </a:lnSpc>
              <a:buNone/>
            </a:pPr>
            <a:r>
              <a:rPr sz="1600" dirty="0">
                <a:ea typeface="宋体" panose="02010600030101010101" pitchFamily="2" charset="-122"/>
                <a:sym typeface="+mn-ea"/>
              </a:rPr>
              <a:t>    StructField("name", StringType(), True),</a:t>
            </a:r>
          </a:p>
          <a:p>
            <a:pPr marL="0" indent="0">
              <a:lnSpc>
                <a:spcPct val="100000"/>
              </a:lnSpc>
              <a:buNone/>
            </a:pPr>
            <a:r>
              <a:rPr sz="1600" dirty="0">
                <a:ea typeface="宋体" panose="02010600030101010101" pitchFamily="2" charset="-122"/>
                <a:sym typeface="+mn-ea"/>
              </a:rPr>
              <a:t>    StructField("hp", LongType(), True), #生命值</a:t>
            </a:r>
          </a:p>
          <a:p>
            <a:pPr marL="0" indent="0">
              <a:lnSpc>
                <a:spcPct val="100000"/>
              </a:lnSpc>
              <a:buNone/>
            </a:pPr>
            <a:r>
              <a:rPr sz="1600" dirty="0">
                <a:ea typeface="宋体" panose="02010600030101010101" pitchFamily="2" charset="-122"/>
                <a:sym typeface="+mn-ea"/>
              </a:rPr>
              <a:t>    StructField("role_main", StringType(), True)</a:t>
            </a:r>
          </a:p>
          <a:p>
            <a:pPr marL="0" indent="0">
              <a:lnSpc>
                <a:spcPct val="100000"/>
              </a:lnSpc>
              <a:buNone/>
            </a:pPr>
            <a:r>
              <a:rPr sz="1600" dirty="0">
                <a:ea typeface="宋体" panose="02010600030101010101" pitchFamily="2" charset="-122"/>
                <a:sym typeface="+mn-ea"/>
              </a:rPr>
              <a:t>])</a:t>
            </a:r>
          </a:p>
          <a:p>
            <a:pPr marL="0" indent="0">
              <a:lnSpc>
                <a:spcPct val="100000"/>
              </a:lnSpc>
              <a:buNone/>
            </a:pPr>
            <a:r>
              <a:rPr sz="1600" dirty="0">
                <a:ea typeface="宋体" panose="02010600030101010101" pitchFamily="2" charset="-122"/>
                <a:sym typeface="+mn-ea"/>
              </a:rPr>
              <a:t># 对RDD应用该模式并且创建DataFrame</a:t>
            </a:r>
          </a:p>
          <a:p>
            <a:pPr marL="0" indent="0">
              <a:lnSpc>
                <a:spcPct val="100000"/>
              </a:lnSpc>
              <a:buNone/>
            </a:pPr>
            <a:r>
              <a:rPr sz="1600" dirty="0">
                <a:ea typeface="宋体" panose="02010600030101010101" pitchFamily="2" charset="-122"/>
                <a:sym typeface="+mn-ea"/>
              </a:rPr>
              <a:t>heros = spark.createDataFrame(rdd, schema)</a:t>
            </a:r>
          </a:p>
          <a:p>
            <a:pPr marL="0" indent="0">
              <a:lnSpc>
                <a:spcPct val="100000"/>
              </a:lnSpc>
              <a:buNone/>
            </a:pPr>
            <a:r>
              <a:rPr sz="1600" dirty="0">
                <a:ea typeface="宋体" panose="02010600030101010101" pitchFamily="2" charset="-122"/>
                <a:sym typeface="+mn-ea"/>
              </a:rPr>
              <a:t>heros.show()</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Py</a:t>
            </a:r>
            <a:r>
              <a:rPr dirty="0">
                <a:ea typeface="宋体" panose="02010600030101010101" pitchFamily="2" charset="-122"/>
                <a:sym typeface="+mn-ea"/>
              </a:rPr>
              <a:t>Spark</a:t>
            </a:r>
            <a:r>
              <a:rPr lang="zh-CN" dirty="0">
                <a:ea typeface="宋体" panose="02010600030101010101" pitchFamily="2" charset="-122"/>
                <a:sym typeface="+mn-ea"/>
              </a:rPr>
              <a:t>中的</a:t>
            </a:r>
            <a:r>
              <a:rPr lang="en-US" altLang="zh-CN" dirty="0">
                <a:ea typeface="宋体" panose="02010600030101010101" pitchFamily="2" charset="-122"/>
                <a:sym typeface="+mn-ea"/>
              </a:rPr>
              <a:t>DataFrame</a:t>
            </a:r>
          </a:p>
        </p:txBody>
      </p:sp>
      <p:sp>
        <p:nvSpPr>
          <p:cNvPr id="131" name="Content Placeholder 2"/>
          <p:cNvSpPr txBox="1">
            <a:spLocks noGrp="1"/>
          </p:cNvSpPr>
          <p:nvPr/>
        </p:nvSpPr>
        <p:spPr>
          <a:xfrm>
            <a:off x="723900" y="1243965"/>
            <a:ext cx="5270500" cy="507809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00000"/>
              </a:lnSpc>
              <a:buNone/>
            </a:pPr>
            <a:r>
              <a:rPr sz="1600" dirty="0">
                <a:ea typeface="宋体" panose="02010600030101010101" pitchFamily="2" charset="-122"/>
                <a:sym typeface="+mn-ea"/>
              </a:rPr>
              <a:t># 利用DataFrame创建一个临时视图</a:t>
            </a:r>
          </a:p>
          <a:p>
            <a:pPr marL="0" indent="0">
              <a:lnSpc>
                <a:spcPct val="100000"/>
              </a:lnSpc>
              <a:buNone/>
            </a:pPr>
            <a:r>
              <a:rPr sz="1600" dirty="0">
                <a:ea typeface="宋体" panose="02010600030101010101" pitchFamily="2" charset="-122"/>
                <a:sym typeface="+mn-ea"/>
              </a:rPr>
              <a:t>heros.registerTempTable("HeroGames")</a:t>
            </a:r>
          </a:p>
          <a:p>
            <a:pPr marL="0" indent="0">
              <a:lnSpc>
                <a:spcPct val="100000"/>
              </a:lnSpc>
              <a:buNone/>
            </a:pPr>
            <a:r>
              <a:rPr sz="1600" dirty="0">
                <a:ea typeface="宋体" panose="02010600030101010101" pitchFamily="2" charset="-122"/>
                <a:sym typeface="+mn-ea"/>
              </a:rPr>
              <a:t># 查看DataFrame的行数</a:t>
            </a:r>
          </a:p>
          <a:p>
            <a:pPr marL="0" indent="0">
              <a:lnSpc>
                <a:spcPct val="100000"/>
              </a:lnSpc>
              <a:buNone/>
            </a:pPr>
            <a:r>
              <a:rPr sz="1600" dirty="0">
                <a:ea typeface="宋体" panose="02010600030101010101" pitchFamily="2" charset="-122"/>
                <a:sym typeface="+mn-ea"/>
              </a:rPr>
              <a:t>print(heros.count())</a:t>
            </a:r>
          </a:p>
          <a:p>
            <a:pPr marL="0" indent="0">
              <a:lnSpc>
                <a:spcPct val="100000"/>
              </a:lnSpc>
              <a:buNone/>
            </a:pPr>
            <a:r>
              <a:rPr sz="1600" dirty="0">
                <a:ea typeface="宋体" panose="02010600030101010101" pitchFamily="2" charset="-122"/>
                <a:sym typeface="+mn-ea"/>
              </a:rPr>
              <a:t># 使用自动类型推断的方式创建dataframe</a:t>
            </a:r>
          </a:p>
          <a:p>
            <a:pPr marL="0" indent="0">
              <a:lnSpc>
                <a:spcPct val="100000"/>
              </a:lnSpc>
              <a:buNone/>
            </a:pPr>
            <a:r>
              <a:rPr sz="1600" dirty="0">
                <a:ea typeface="宋体" panose="02010600030101010101" pitchFamily="2" charset="-122"/>
                <a:sym typeface="+mn-ea"/>
              </a:rPr>
              <a:t>data = [(1001, "张飞", 8341, "坦克"),</a:t>
            </a:r>
          </a:p>
          <a:p>
            <a:pPr marL="0" indent="0">
              <a:lnSpc>
                <a:spcPct val="100000"/>
              </a:lnSpc>
              <a:buNone/>
            </a:pPr>
            <a:r>
              <a:rPr sz="1600" dirty="0">
                <a:ea typeface="宋体" panose="02010600030101010101" pitchFamily="2" charset="-122"/>
                <a:sym typeface="+mn-ea"/>
              </a:rPr>
              <a:t>        (1002, "关羽", 7107, "战士"),</a:t>
            </a:r>
          </a:p>
          <a:p>
            <a:pPr marL="0" indent="0">
              <a:lnSpc>
                <a:spcPct val="100000"/>
              </a:lnSpc>
              <a:buNone/>
            </a:pPr>
            <a:r>
              <a:rPr sz="1600" dirty="0">
                <a:ea typeface="宋体" panose="02010600030101010101" pitchFamily="2" charset="-122"/>
                <a:sym typeface="+mn-ea"/>
              </a:rPr>
              <a:t>        (1003, "刘备", 6900, "战士")]</a:t>
            </a:r>
          </a:p>
          <a:p>
            <a:pPr marL="0" indent="0">
              <a:lnSpc>
                <a:spcPct val="100000"/>
              </a:lnSpc>
              <a:buNone/>
            </a:pPr>
            <a:r>
              <a:rPr sz="1600" dirty="0">
                <a:ea typeface="宋体" panose="02010600030101010101" pitchFamily="2" charset="-122"/>
                <a:sym typeface="+mn-ea"/>
              </a:rPr>
              <a:t>df = spark.createDataFrame(data, schema=['id', 'name', 'hp', 'role_main'])</a:t>
            </a:r>
          </a:p>
          <a:p>
            <a:pPr marL="0" indent="0">
              <a:lnSpc>
                <a:spcPct val="100000"/>
              </a:lnSpc>
              <a:buNone/>
            </a:pPr>
            <a:r>
              <a:rPr sz="1600" dirty="0">
                <a:ea typeface="宋体" panose="02010600030101010101" pitchFamily="2" charset="-122"/>
                <a:sym typeface="+mn-ea"/>
              </a:rPr>
              <a:t>print(df) #只能显示出来是DataFrame的结果</a:t>
            </a:r>
          </a:p>
          <a:p>
            <a:pPr marL="0" indent="0">
              <a:lnSpc>
                <a:spcPct val="100000"/>
              </a:lnSpc>
              <a:buNone/>
            </a:pPr>
            <a:r>
              <a:rPr sz="1600" dirty="0">
                <a:ea typeface="宋体" panose="02010600030101010101" pitchFamily="2" charset="-122"/>
                <a:sym typeface="+mn-ea"/>
              </a:rPr>
              <a:t>df.show() #需要通过show将内容打印出来</a:t>
            </a:r>
          </a:p>
          <a:p>
            <a:pPr marL="0" indent="0">
              <a:lnSpc>
                <a:spcPct val="100000"/>
              </a:lnSpc>
              <a:buNone/>
            </a:pPr>
            <a:r>
              <a:rPr sz="1600" dirty="0">
                <a:ea typeface="宋体" panose="02010600030101010101" pitchFamily="2" charset="-122"/>
                <a:sym typeface="+mn-ea"/>
              </a:rPr>
              <a:t>print(df.count())</a:t>
            </a:r>
          </a:p>
        </p:txBody>
      </p:sp>
      <p:sp>
        <p:nvSpPr>
          <p:cNvPr id="3" name="Content Placeholder 2"/>
          <p:cNvSpPr txBox="1">
            <a:spLocks noGrp="1"/>
          </p:cNvSpPr>
          <p:nvPr/>
        </p:nvSpPr>
        <p:spPr>
          <a:xfrm>
            <a:off x="6477000" y="1243965"/>
            <a:ext cx="5270500" cy="507809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00000"/>
              </a:lnSpc>
              <a:buNone/>
            </a:pPr>
            <a:r>
              <a:rPr lang="en-US" sz="1600" dirty="0">
                <a:ea typeface="宋体" panose="02010600030101010101" pitchFamily="2" charset="-122"/>
                <a:sym typeface="+mn-ea"/>
              </a:rPr>
              <a:t>3</a:t>
            </a:r>
            <a:endParaRPr sz="1600" dirty="0">
              <a:ea typeface="宋体" panose="02010600030101010101" pitchFamily="2" charset="-122"/>
              <a:sym typeface="+mn-ea"/>
            </a:endParaRPr>
          </a:p>
          <a:p>
            <a:pPr marL="0" indent="0">
              <a:lnSpc>
                <a:spcPct val="100000"/>
              </a:lnSpc>
              <a:buNone/>
            </a:pPr>
            <a:r>
              <a:rPr sz="1600" dirty="0">
                <a:ea typeface="宋体" panose="02010600030101010101" pitchFamily="2" charset="-122"/>
                <a:sym typeface="+mn-ea"/>
              </a:rPr>
              <a:t>DataFrame[id: bigint, name: string, hp: bigint, role_main: string]</a:t>
            </a:r>
          </a:p>
          <a:p>
            <a:pPr marL="0" indent="0">
              <a:lnSpc>
                <a:spcPct val="100000"/>
              </a:lnSpc>
              <a:buNone/>
            </a:pPr>
            <a:r>
              <a:rPr sz="1600" dirty="0">
                <a:ea typeface="宋体" panose="02010600030101010101" pitchFamily="2" charset="-122"/>
                <a:sym typeface="+mn-ea"/>
              </a:rPr>
              <a:t>|  id|name|  hp|role_main|</a:t>
            </a:r>
          </a:p>
          <a:p>
            <a:pPr marL="0" indent="0">
              <a:lnSpc>
                <a:spcPct val="100000"/>
              </a:lnSpc>
              <a:buNone/>
            </a:pPr>
            <a:r>
              <a:rPr sz="1600" dirty="0">
                <a:ea typeface="宋体" panose="02010600030101010101" pitchFamily="2" charset="-122"/>
                <a:sym typeface="+mn-ea"/>
              </a:rPr>
              <a:t>+----+-</a:t>
            </a:r>
            <a:r>
              <a:rPr lang="en-US" sz="1600" dirty="0">
                <a:ea typeface="宋体" panose="02010600030101010101" pitchFamily="2" charset="-122"/>
                <a:sym typeface="+mn-ea"/>
              </a:rPr>
              <a:t>---</a:t>
            </a:r>
            <a:r>
              <a:rPr sz="1600" dirty="0">
                <a:ea typeface="宋体" panose="02010600030101010101" pitchFamily="2" charset="-122"/>
                <a:sym typeface="+mn-ea"/>
              </a:rPr>
              <a:t>---+-</a:t>
            </a:r>
            <a:r>
              <a:rPr lang="en-US" sz="1600" dirty="0">
                <a:ea typeface="宋体" panose="02010600030101010101" pitchFamily="2" charset="-122"/>
                <a:sym typeface="+mn-ea"/>
              </a:rPr>
              <a:t>-</a:t>
            </a:r>
            <a:r>
              <a:rPr sz="1600" dirty="0">
                <a:ea typeface="宋体" panose="02010600030101010101" pitchFamily="2" charset="-122"/>
                <a:sym typeface="+mn-ea"/>
              </a:rPr>
              <a:t>---+-</a:t>
            </a:r>
            <a:r>
              <a:rPr lang="en-US" sz="1600" dirty="0">
                <a:ea typeface="宋体" panose="02010600030101010101" pitchFamily="2" charset="-122"/>
                <a:sym typeface="+mn-ea"/>
              </a:rPr>
              <a:t>----</a:t>
            </a:r>
            <a:r>
              <a:rPr sz="1600" dirty="0">
                <a:ea typeface="宋体" panose="02010600030101010101" pitchFamily="2" charset="-122"/>
                <a:sym typeface="+mn-ea"/>
              </a:rPr>
              <a:t>--------+</a:t>
            </a:r>
          </a:p>
          <a:p>
            <a:pPr marL="0" indent="0">
              <a:lnSpc>
                <a:spcPct val="100000"/>
              </a:lnSpc>
              <a:buNone/>
            </a:pPr>
            <a:r>
              <a:rPr sz="1600" dirty="0">
                <a:ea typeface="宋体" panose="02010600030101010101" pitchFamily="2" charset="-122"/>
                <a:sym typeface="+mn-ea"/>
              </a:rPr>
              <a:t>|1001|张飞|8341|     坦克|</a:t>
            </a:r>
          </a:p>
          <a:p>
            <a:pPr marL="0" indent="0">
              <a:lnSpc>
                <a:spcPct val="100000"/>
              </a:lnSpc>
              <a:buNone/>
            </a:pPr>
            <a:r>
              <a:rPr sz="1600" dirty="0">
                <a:ea typeface="宋体" panose="02010600030101010101" pitchFamily="2" charset="-122"/>
                <a:sym typeface="+mn-ea"/>
              </a:rPr>
              <a:t>|1002|关羽|7107|     战士|</a:t>
            </a:r>
          </a:p>
          <a:p>
            <a:pPr marL="0" indent="0">
              <a:lnSpc>
                <a:spcPct val="100000"/>
              </a:lnSpc>
              <a:buNone/>
            </a:pPr>
            <a:r>
              <a:rPr sz="1600" dirty="0">
                <a:ea typeface="宋体" panose="02010600030101010101" pitchFamily="2" charset="-122"/>
                <a:sym typeface="+mn-ea"/>
              </a:rPr>
              <a:t>|1003|刘备|6900|     战士|</a:t>
            </a:r>
          </a:p>
          <a:p>
            <a:pPr marL="0" indent="0">
              <a:lnSpc>
                <a:spcPct val="100000"/>
              </a:lnSpc>
              <a:buNone/>
            </a:pPr>
            <a:r>
              <a:rPr sz="1600" dirty="0">
                <a:ea typeface="宋体" panose="02010600030101010101" pitchFamily="2" charset="-122"/>
                <a:sym typeface="+mn-ea"/>
              </a:rPr>
              <a:t>+----+-</a:t>
            </a:r>
            <a:r>
              <a:rPr lang="en-US" sz="1600" dirty="0">
                <a:ea typeface="宋体" panose="02010600030101010101" pitchFamily="2" charset="-122"/>
                <a:sym typeface="+mn-ea"/>
              </a:rPr>
              <a:t>---</a:t>
            </a:r>
            <a:r>
              <a:rPr sz="1600" dirty="0">
                <a:ea typeface="宋体" panose="02010600030101010101" pitchFamily="2" charset="-122"/>
                <a:sym typeface="+mn-ea"/>
              </a:rPr>
              <a:t>---+-</a:t>
            </a:r>
            <a:r>
              <a:rPr lang="en-US" sz="1600" dirty="0">
                <a:ea typeface="宋体" panose="02010600030101010101" pitchFamily="2" charset="-122"/>
                <a:sym typeface="+mn-ea"/>
              </a:rPr>
              <a:t>-</a:t>
            </a:r>
            <a:r>
              <a:rPr sz="1600" dirty="0">
                <a:ea typeface="宋体" panose="02010600030101010101" pitchFamily="2" charset="-122"/>
                <a:sym typeface="+mn-ea"/>
              </a:rPr>
              <a:t>---+-</a:t>
            </a:r>
            <a:r>
              <a:rPr lang="en-US" sz="1600" dirty="0">
                <a:ea typeface="宋体" panose="02010600030101010101" pitchFamily="2" charset="-122"/>
                <a:sym typeface="+mn-ea"/>
              </a:rPr>
              <a:t>----</a:t>
            </a:r>
            <a:r>
              <a:rPr sz="1600" dirty="0">
                <a:ea typeface="宋体" panose="02010600030101010101" pitchFamily="2" charset="-122"/>
                <a:sym typeface="+mn-ea"/>
              </a:rPr>
              <a:t>--------+</a:t>
            </a:r>
          </a:p>
          <a:p>
            <a:pPr marL="0" indent="0">
              <a:lnSpc>
                <a:spcPct val="100000"/>
              </a:lnSpc>
              <a:buNone/>
            </a:pPr>
            <a:r>
              <a:rPr lang="en-US" sz="1600" dirty="0">
                <a:ea typeface="宋体" panose="02010600030101010101" pitchFamily="2" charset="-122"/>
                <a:sym typeface="+mn-ea"/>
              </a:rPr>
              <a:t>3</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Py</a:t>
            </a:r>
            <a:r>
              <a:rPr dirty="0">
                <a:ea typeface="宋体" panose="02010600030101010101" pitchFamily="2" charset="-122"/>
                <a:sym typeface="+mn-ea"/>
              </a:rPr>
              <a:t>Spark</a:t>
            </a:r>
            <a:r>
              <a:rPr lang="zh-CN" dirty="0">
                <a:ea typeface="宋体" panose="02010600030101010101" pitchFamily="2" charset="-122"/>
                <a:sym typeface="+mn-ea"/>
              </a:rPr>
              <a:t>中的</a:t>
            </a:r>
            <a:r>
              <a:rPr lang="en-US" altLang="zh-CN" dirty="0">
                <a:ea typeface="宋体" panose="02010600030101010101" pitchFamily="2" charset="-122"/>
                <a:sym typeface="+mn-ea"/>
              </a:rPr>
              <a:t>DataFrame</a:t>
            </a:r>
          </a:p>
        </p:txBody>
      </p:sp>
      <p:sp>
        <p:nvSpPr>
          <p:cNvPr id="131" name="Content Placeholder 2"/>
          <p:cNvSpPr txBox="1">
            <a:spLocks noGrp="1"/>
          </p:cNvSpPr>
          <p:nvPr/>
        </p:nvSpPr>
        <p:spPr>
          <a:xfrm>
            <a:off x="723900" y="1243965"/>
            <a:ext cx="5270500" cy="507809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00000"/>
              </a:lnSpc>
            </a:pPr>
            <a:r>
              <a:rPr sz="1600" dirty="0">
                <a:ea typeface="宋体" panose="02010600030101010101" pitchFamily="2" charset="-122"/>
                <a:sym typeface="+mn-ea"/>
              </a:rPr>
              <a:t>从CSV文件中读取</a:t>
            </a:r>
          </a:p>
          <a:p>
            <a:pPr marL="0" indent="0">
              <a:lnSpc>
                <a:spcPct val="100000"/>
              </a:lnSpc>
              <a:buNone/>
            </a:pPr>
            <a:r>
              <a:rPr sz="1600" dirty="0">
                <a:ea typeface="宋体" panose="02010600030101010101" pitchFamily="2" charset="-122"/>
                <a:sym typeface="+mn-ea"/>
              </a:rPr>
              <a:t>heros = spark.read.csv("./heros.csv", header=True, inferSchema=True)</a:t>
            </a:r>
          </a:p>
          <a:p>
            <a:pPr marL="0" indent="0">
              <a:lnSpc>
                <a:spcPct val="100000"/>
              </a:lnSpc>
              <a:buNone/>
            </a:pPr>
            <a:r>
              <a:rPr sz="1600" dirty="0">
                <a:ea typeface="宋体" panose="02010600030101010101" pitchFamily="2" charset="-122"/>
                <a:sym typeface="+mn-ea"/>
              </a:rPr>
              <a:t>heros.show()</a:t>
            </a:r>
          </a:p>
          <a:p>
            <a:pPr>
              <a:lnSpc>
                <a:spcPct val="100000"/>
              </a:lnSpc>
            </a:pPr>
            <a:r>
              <a:rPr lang="zh-CN" sz="1600" dirty="0">
                <a:ea typeface="宋体" panose="02010600030101010101" pitchFamily="2" charset="-122"/>
                <a:sym typeface="+mn-ea"/>
              </a:rPr>
              <a:t>从</a:t>
            </a:r>
            <a:r>
              <a:rPr lang="en-US" altLang="zh-CN" sz="1600" dirty="0">
                <a:ea typeface="宋体" panose="02010600030101010101" pitchFamily="2" charset="-122"/>
                <a:sym typeface="+mn-ea"/>
              </a:rPr>
              <a:t>MySQL</a:t>
            </a:r>
            <a:r>
              <a:rPr lang="zh-CN" altLang="zh-CN" sz="1600" dirty="0">
                <a:ea typeface="宋体" panose="02010600030101010101" pitchFamily="2" charset="-122"/>
                <a:sym typeface="+mn-ea"/>
              </a:rPr>
              <a:t>中读取</a:t>
            </a:r>
          </a:p>
          <a:p>
            <a:pPr marL="0" indent="0">
              <a:lnSpc>
                <a:spcPct val="100000"/>
              </a:lnSpc>
              <a:buNone/>
            </a:pPr>
            <a:r>
              <a:rPr lang="zh-CN" altLang="zh-CN" sz="1600" dirty="0">
                <a:ea typeface="宋体" panose="02010600030101010101" pitchFamily="2" charset="-122"/>
                <a:sym typeface="+mn-ea"/>
              </a:rPr>
              <a:t>df = spark.read.format('jdbc').options(</a:t>
            </a:r>
          </a:p>
          <a:p>
            <a:pPr marL="0" indent="0">
              <a:lnSpc>
                <a:spcPct val="100000"/>
              </a:lnSpc>
              <a:buNone/>
            </a:pPr>
            <a:r>
              <a:rPr lang="zh-CN" altLang="zh-CN" sz="1600" dirty="0">
                <a:ea typeface="宋体" panose="02010600030101010101" pitchFamily="2" charset="-122"/>
                <a:sym typeface="+mn-ea"/>
              </a:rPr>
              <a:t>url='jdbc:mysql://localhost:3306/wucai?useUnicode=true&amp;useJDBCCompliantTimezoneShift=true&amp;useLegacyDatetimeCode=false&amp;serverTimezone=Asia/Shanghai',</a:t>
            </a:r>
          </a:p>
          <a:p>
            <a:pPr marL="0" indent="0">
              <a:lnSpc>
                <a:spcPct val="100000"/>
              </a:lnSpc>
              <a:buNone/>
            </a:pPr>
            <a:r>
              <a:rPr lang="zh-CN" altLang="zh-CN" sz="1600" dirty="0">
                <a:ea typeface="宋体" panose="02010600030101010101" pitchFamily="2" charset="-122"/>
                <a:sym typeface="+mn-ea"/>
              </a:rPr>
              <a:t>    dbtable='heros',</a:t>
            </a:r>
          </a:p>
          <a:p>
            <a:pPr marL="0" indent="0">
              <a:lnSpc>
                <a:spcPct val="100000"/>
              </a:lnSpc>
              <a:buNone/>
            </a:pPr>
            <a:r>
              <a:rPr lang="zh-CN" altLang="zh-CN" sz="1600" dirty="0">
                <a:ea typeface="宋体" panose="02010600030101010101" pitchFamily="2" charset="-122"/>
                <a:sym typeface="+mn-ea"/>
              </a:rPr>
              <a:t>    user='root',</a:t>
            </a:r>
          </a:p>
          <a:p>
            <a:pPr marL="0" indent="0">
              <a:lnSpc>
                <a:spcPct val="100000"/>
              </a:lnSpc>
              <a:buNone/>
            </a:pPr>
            <a:r>
              <a:rPr lang="zh-CN" altLang="zh-CN" sz="1600" dirty="0">
                <a:ea typeface="宋体" panose="02010600030101010101" pitchFamily="2" charset="-122"/>
                <a:sym typeface="+mn-ea"/>
              </a:rPr>
              <a:t>    password='passw0rdcc4'</a:t>
            </a:r>
          </a:p>
          <a:p>
            <a:pPr marL="0" indent="0">
              <a:lnSpc>
                <a:spcPct val="100000"/>
              </a:lnSpc>
              <a:buNone/>
            </a:pPr>
            <a:r>
              <a:rPr lang="zh-CN" altLang="zh-CN" sz="1600" dirty="0">
                <a:ea typeface="宋体" panose="02010600030101010101" pitchFamily="2" charset="-122"/>
                <a:sym typeface="+mn-ea"/>
              </a:rPr>
              <a:t>    ).load()</a:t>
            </a:r>
          </a:p>
          <a:p>
            <a:pPr marL="0" indent="0">
              <a:lnSpc>
                <a:spcPct val="100000"/>
              </a:lnSpc>
              <a:buNone/>
            </a:pPr>
            <a:r>
              <a:rPr lang="zh-CN" altLang="zh-CN" sz="1600" dirty="0">
                <a:ea typeface="宋体" panose="02010600030101010101" pitchFamily="2" charset="-122"/>
                <a:sym typeface="+mn-ea"/>
              </a:rPr>
              <a:t>print('连接JDBC，调用Heros数据表')</a:t>
            </a:r>
          </a:p>
          <a:p>
            <a:pPr marL="0" indent="0">
              <a:lnSpc>
                <a:spcPct val="100000"/>
              </a:lnSpc>
              <a:buNone/>
            </a:pPr>
            <a:r>
              <a:rPr lang="zh-CN" altLang="zh-CN" sz="1600" dirty="0">
                <a:ea typeface="宋体" panose="02010600030101010101" pitchFamily="2" charset="-122"/>
                <a:sym typeface="+mn-ea"/>
              </a:rPr>
              <a:t>df.show()</a:t>
            </a:r>
          </a:p>
        </p:txBody>
      </p:sp>
      <p:sp>
        <p:nvSpPr>
          <p:cNvPr id="3" name="Content Placeholder 2"/>
          <p:cNvSpPr txBox="1">
            <a:spLocks noGrp="1"/>
          </p:cNvSpPr>
          <p:nvPr/>
        </p:nvSpPr>
        <p:spPr>
          <a:xfrm>
            <a:off x="6477000" y="1243965"/>
            <a:ext cx="5270500" cy="507809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00000"/>
              </a:lnSpc>
              <a:buNone/>
            </a:pPr>
            <a:r>
              <a:rPr lang="en-US" sz="1600" dirty="0">
                <a:ea typeface="宋体" panose="02010600030101010101" pitchFamily="2" charset="-122"/>
                <a:sym typeface="+mn-ea"/>
              </a:rPr>
              <a:t># 传入SQL语句</a:t>
            </a:r>
          </a:p>
          <a:p>
            <a:pPr marL="0" indent="0">
              <a:lnSpc>
                <a:spcPct val="100000"/>
              </a:lnSpc>
              <a:buNone/>
            </a:pPr>
            <a:r>
              <a:rPr lang="en-US" sz="1600" dirty="0">
                <a:ea typeface="宋体" panose="02010600030101010101" pitchFamily="2" charset="-122"/>
                <a:sym typeface="+mn-ea"/>
              </a:rPr>
              <a:t>sql="(SELECT id, name, hp_max, role_main FROM heros WHERE role_main='战士') t"</a:t>
            </a:r>
          </a:p>
          <a:p>
            <a:pPr marL="0" indent="0">
              <a:lnSpc>
                <a:spcPct val="100000"/>
              </a:lnSpc>
              <a:buNone/>
            </a:pPr>
            <a:r>
              <a:rPr lang="en-US" sz="1600" dirty="0">
                <a:ea typeface="宋体" panose="02010600030101010101" pitchFamily="2" charset="-122"/>
                <a:sym typeface="+mn-ea"/>
              </a:rPr>
              <a:t>df = spark.read.format('jdbc').options(</a:t>
            </a:r>
          </a:p>
          <a:p>
            <a:pPr marL="0" indent="0">
              <a:lnSpc>
                <a:spcPct val="100000"/>
              </a:lnSpc>
              <a:buNone/>
            </a:pPr>
            <a:r>
              <a:rPr lang="en-US" sz="1600" dirty="0">
                <a:ea typeface="宋体" panose="02010600030101010101" pitchFamily="2" charset="-122"/>
                <a:sym typeface="+mn-ea"/>
              </a:rPr>
              <a:t>url='jdbc:mysql://localhost:3306/wucai?useUnicode=true&amp;useJDBCCompliantTimezoneShift=true&amp;useLegacyDatetimeCode=false&amp;serverTimezone=Asia/Shanghai',</a:t>
            </a:r>
          </a:p>
          <a:p>
            <a:pPr marL="0" indent="0">
              <a:lnSpc>
                <a:spcPct val="100000"/>
              </a:lnSpc>
              <a:buNone/>
            </a:pPr>
            <a:r>
              <a:rPr lang="en-US" sz="1600" dirty="0">
                <a:ea typeface="宋体" panose="02010600030101010101" pitchFamily="2" charset="-122"/>
                <a:sym typeface="+mn-ea"/>
              </a:rPr>
              <a:t>    dbtable=sql,</a:t>
            </a:r>
          </a:p>
          <a:p>
            <a:pPr marL="0" indent="0">
              <a:lnSpc>
                <a:spcPct val="100000"/>
              </a:lnSpc>
              <a:buNone/>
            </a:pPr>
            <a:r>
              <a:rPr lang="en-US" sz="1600" dirty="0">
                <a:ea typeface="宋体" panose="02010600030101010101" pitchFamily="2" charset="-122"/>
                <a:sym typeface="+mn-ea"/>
              </a:rPr>
              <a:t>    user='root',</a:t>
            </a:r>
          </a:p>
          <a:p>
            <a:pPr marL="0" indent="0">
              <a:lnSpc>
                <a:spcPct val="100000"/>
              </a:lnSpc>
              <a:buNone/>
            </a:pPr>
            <a:r>
              <a:rPr lang="en-US" sz="1600" dirty="0">
                <a:ea typeface="宋体" panose="02010600030101010101" pitchFamily="2" charset="-122"/>
                <a:sym typeface="+mn-ea"/>
              </a:rPr>
              <a:t>    password='passw0rdcc4' </a:t>
            </a:r>
          </a:p>
          <a:p>
            <a:pPr marL="0" indent="0">
              <a:lnSpc>
                <a:spcPct val="100000"/>
              </a:lnSpc>
              <a:buNone/>
            </a:pPr>
            <a:r>
              <a:rPr lang="en-US" sz="1600" dirty="0">
                <a:ea typeface="宋体" panose="02010600030101010101" pitchFamily="2" charset="-122"/>
                <a:sym typeface="+mn-ea"/>
              </a:rPr>
              <a:t>    ).load()</a:t>
            </a:r>
          </a:p>
          <a:p>
            <a:pPr marL="0" indent="0">
              <a:lnSpc>
                <a:spcPct val="100000"/>
              </a:lnSpc>
              <a:buNone/>
            </a:pPr>
            <a:r>
              <a:rPr lang="en-US" sz="1600" dirty="0">
                <a:ea typeface="宋体" panose="02010600030101010101" pitchFamily="2" charset="-122"/>
                <a:sym typeface="+mn-ea"/>
              </a:rPr>
              <a:t>df.show()</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kern="100" dirty="0">
                <a:latin typeface="PingFang SC" panose="020B0400000000000000" pitchFamily="34" charset="-122"/>
                <a:ea typeface="PingFang SC" panose="020B0400000000000000" pitchFamily="34" charset="-122"/>
                <a:cs typeface="Times New Roman" panose="02020603050405020304" pitchFamily="18" charset="0"/>
                <a:sym typeface="+mn-ea"/>
              </a:rPr>
              <a:t>为酒店建立内容推荐系统</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424815" y="1671320"/>
            <a:ext cx="560260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rPr>
              <a:t>西雅图酒店数据集：</a:t>
            </a:r>
          </a:p>
          <a:p>
            <a:pPr algn="just">
              <a:lnSpc>
                <a:spcPct val="150000"/>
              </a:lnSpc>
              <a:spcAft>
                <a:spcPts val="0"/>
              </a:spcAft>
            </a:pPr>
            <a:r>
              <a:rPr lang="zh-CN" sz="1600" kern="100" dirty="0">
                <a:latin typeface="PingFang SC" panose="020B0400000000000000" pitchFamily="34" charset="-122"/>
                <a:ea typeface="PingFang SC" panose="020B0400000000000000" pitchFamily="34" charset="-122"/>
                <a:cs typeface="Times New Roman" panose="02020603050405020304" pitchFamily="18" charset="0"/>
              </a:rPr>
              <a:t>下载地址：</a:t>
            </a:r>
            <a:r>
              <a:rPr sz="1600" kern="100" dirty="0">
                <a:latin typeface="PingFang SC" panose="020B0400000000000000" pitchFamily="34" charset="-122"/>
                <a:ea typeface="PingFang SC" panose="020B0400000000000000" pitchFamily="34" charset="-122"/>
                <a:cs typeface="Times New Roman" panose="02020603050405020304" pitchFamily="18" charset="0"/>
              </a:rPr>
              <a:t>https://github.com/susanli2016/Machine-Learning-with-Python/blob/master/Seattle_Hotels.csv</a:t>
            </a:r>
          </a:p>
          <a:p>
            <a:pPr algn="just">
              <a:lnSpc>
                <a:spcPct val="150000"/>
              </a:lnSpc>
              <a:spcAft>
                <a:spcPts val="0"/>
              </a:spcAft>
            </a:pPr>
            <a:r>
              <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rPr>
              <a:t>字段：</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rPr>
              <a:t>name, address, desc</a:t>
            </a:r>
            <a:endPar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50000"/>
              </a:lnSpc>
              <a:spcAft>
                <a:spcPts val="0"/>
              </a:spcAft>
            </a:pPr>
            <a:r>
              <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rPr>
              <a:t>基于用户选择的酒店，推荐相似度高的</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rPr>
              <a:t>Top10</a:t>
            </a: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rPr>
              <a:t>个其他酒店</a:t>
            </a:r>
          </a:p>
          <a:p>
            <a:pPr algn="just">
              <a:lnSpc>
                <a:spcPct val="150000"/>
              </a:lnSpc>
              <a:spcAft>
                <a:spcPts val="0"/>
              </a:spcAft>
            </a:pPr>
            <a:r>
              <a:rPr lang="zh-CN" altLang="en-US" sz="1600">
                <a:sym typeface="Calibri" panose="020F0502020204030204"/>
              </a:rPr>
              <a:t>方法：计算当前酒店特征向量与整个酒店特征矩阵的余弦相似度，取相似度最大的</a:t>
            </a:r>
            <a:r>
              <a:rPr lang="en-US" altLang="zh-CN" sz="1600">
                <a:sym typeface="Calibri" panose="020F0502020204030204"/>
              </a:rPr>
              <a:t>Top-</a:t>
            </a:r>
            <a:r>
              <a:rPr lang="zh-CN" altLang="en-US" sz="1600">
                <a:sym typeface="Calibri" panose="020F0502020204030204"/>
              </a:rPr>
              <a:t>k个</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algn="just">
              <a:lnSpc>
                <a:spcPct val="150000"/>
              </a:lnSpc>
              <a:spcAft>
                <a:spcPts val="0"/>
              </a:spcAft>
            </a:pPr>
            <a:endPar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50000"/>
              </a:lnSpc>
              <a:spcAft>
                <a:spcPts val="0"/>
              </a:spcAft>
            </a:pPr>
            <a:endParaRPr altLang="zh-CN" sz="16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50000"/>
              </a:lnSpc>
              <a:spcAft>
                <a:spcPts val="0"/>
              </a:spcAft>
            </a:pPr>
            <a:endPar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endParaRPr>
          </a:p>
        </p:txBody>
      </p:sp>
      <p:pic>
        <p:nvPicPr>
          <p:cNvPr id="3" name="图片 2"/>
          <p:cNvPicPr>
            <a:picLocks noChangeAspect="1"/>
          </p:cNvPicPr>
          <p:nvPr/>
        </p:nvPicPr>
        <p:blipFill>
          <a:blip r:embed="rId4"/>
          <a:stretch>
            <a:fillRect/>
          </a:stretch>
        </p:blipFill>
        <p:spPr>
          <a:xfrm>
            <a:off x="6166485" y="1275080"/>
            <a:ext cx="5501005" cy="4602480"/>
          </a:xfrm>
          <a:prstGeom prst="rect">
            <a:avLst/>
          </a:prstGeom>
        </p:spPr>
      </p:pic>
    </p:spTree>
    <p:custDataLst>
      <p:tags r:id="rId1"/>
    </p:custData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en-US" altLang="zh-CN" dirty="0">
                <a:ea typeface="宋体" panose="02010600030101010101" pitchFamily="2" charset="-122"/>
                <a:sym typeface="+mn-ea"/>
              </a:rPr>
              <a:t>TF-IDF</a:t>
            </a:r>
            <a:r>
              <a:rPr lang="zh-CN" altLang="en-US" dirty="0">
                <a:ea typeface="宋体" panose="02010600030101010101" pitchFamily="2" charset="-122"/>
                <a:sym typeface="+mn-ea"/>
              </a:rPr>
              <a:t>文本特征提取</a:t>
            </a:r>
          </a:p>
        </p:txBody>
      </p:sp>
      <p:sp>
        <p:nvSpPr>
          <p:cNvPr id="164" name="Content Placeholder 2"/>
          <p:cNvSpPr txBox="1">
            <a:spLocks noGrp="1"/>
          </p:cNvSpPr>
          <p:nvPr>
            <p:ph type="body" idx="1"/>
          </p:nvPr>
        </p:nvSpPr>
        <p:spPr>
          <a:xfrm>
            <a:off x="838200" y="1419860"/>
            <a:ext cx="9744710" cy="4351655"/>
          </a:xfrm>
          <a:prstGeom prst="rect">
            <a:avLst/>
          </a:prstGeom>
        </p:spPr>
        <p:txBody>
          <a:bodyPr>
            <a:normAutofit fontScale="97500"/>
          </a:bodyPr>
          <a:lstStyle/>
          <a:p>
            <a:pPr>
              <a:lnSpc>
                <a:spcPct val="150000"/>
              </a:lnSpc>
            </a:pPr>
            <a:r>
              <a:rPr lang="en-US" altLang="zh-CN" dirty="0">
                <a:latin typeface="宋体" panose="02010600030101010101" pitchFamily="2" charset="-122"/>
                <a:ea typeface="宋体" panose="02010600030101010101" pitchFamily="2" charset="-122"/>
              </a:rPr>
              <a:t>TF-IDF</a:t>
            </a:r>
            <a:r>
              <a:rPr lang="zh-CN" dirty="0">
                <a:latin typeface="宋体" panose="02010600030101010101" pitchFamily="2" charset="-122"/>
                <a:ea typeface="宋体" panose="02010600030101010101" pitchFamily="2" charset="-122"/>
              </a:rPr>
              <a:t>：</a:t>
            </a:r>
            <a:endParaRPr dirty="0">
              <a:latin typeface="宋体" panose="02010600030101010101" pitchFamily="2" charset="-122"/>
              <a:ea typeface="宋体" panose="02010600030101010101" pitchFamily="2" charset="-122"/>
            </a:endParaRPr>
          </a:p>
          <a:p>
            <a:pPr marL="0" indent="0">
              <a:lnSpc>
                <a:spcPct val="150000"/>
              </a:lnSpc>
              <a:buNone/>
            </a:pPr>
            <a:r>
              <a:rPr lang="en-US" dirty="0">
                <a:latin typeface="宋体" panose="02010600030101010101" pitchFamily="2" charset="-122"/>
                <a:ea typeface="宋体" panose="02010600030101010101" pitchFamily="2" charset="-122"/>
              </a:rPr>
              <a:t>TF</a:t>
            </a:r>
            <a:r>
              <a:rPr lang="zh-CN" altLang="en-US" dirty="0">
                <a:latin typeface="宋体" panose="02010600030101010101" pitchFamily="2" charset="-122"/>
                <a:ea typeface="宋体" panose="02010600030101010101" pitchFamily="2" charset="-122"/>
              </a:rPr>
              <a:t>：</a:t>
            </a:r>
            <a:r>
              <a:rPr lang="en-US" dirty="0">
                <a:latin typeface="宋体" panose="02010600030101010101" pitchFamily="2" charset="-122"/>
                <a:ea typeface="宋体" panose="02010600030101010101" pitchFamily="2" charset="-122"/>
              </a:rPr>
              <a:t>Term Frequency</a:t>
            </a:r>
            <a:r>
              <a:rPr lang="zh-CN" altLang="en-US" dirty="0">
                <a:latin typeface="宋体" panose="02010600030101010101" pitchFamily="2" charset="-122"/>
                <a:ea typeface="宋体" panose="02010600030101010101" pitchFamily="2" charset="-122"/>
              </a:rPr>
              <a:t>，</a:t>
            </a:r>
            <a:r>
              <a:rPr lang="en-US" dirty="0">
                <a:latin typeface="宋体" panose="02010600030101010101" pitchFamily="2" charset="-122"/>
                <a:ea typeface="宋体" panose="02010600030101010101" pitchFamily="2" charset="-122"/>
                <a:sym typeface="+mn-ea"/>
              </a:rPr>
              <a:t>词频</a:t>
            </a:r>
          </a:p>
          <a:p>
            <a:pPr marL="0" indent="0">
              <a:lnSpc>
                <a:spcPct val="150000"/>
              </a:lnSpc>
              <a:buNone/>
            </a:pPr>
            <a:r>
              <a:rPr lang="en-US" dirty="0">
                <a:latin typeface="宋体" panose="02010600030101010101" pitchFamily="2" charset="-122"/>
                <a:ea typeface="宋体" panose="02010600030101010101" pitchFamily="2" charset="-122"/>
              </a:rPr>
              <a:t>一个单词的重要性和它在文档中出现的次数呈正比。</a:t>
            </a:r>
          </a:p>
          <a:p>
            <a:pPr marL="0" indent="0">
              <a:lnSpc>
                <a:spcPct val="150000"/>
              </a:lnSpc>
              <a:buNone/>
            </a:pPr>
            <a:r>
              <a:rPr lang="en-US" dirty="0">
                <a:latin typeface="宋体" panose="02010600030101010101" pitchFamily="2" charset="-122"/>
                <a:ea typeface="宋体" panose="02010600030101010101" pitchFamily="2" charset="-122"/>
              </a:rPr>
              <a:t>IDF</a:t>
            </a:r>
            <a:r>
              <a:rPr lang="zh-CN" altLang="en-US" dirty="0">
                <a:latin typeface="宋体" panose="02010600030101010101" pitchFamily="2" charset="-122"/>
                <a:ea typeface="宋体" panose="02010600030101010101" pitchFamily="2" charset="-122"/>
              </a:rPr>
              <a:t>：</a:t>
            </a:r>
            <a:r>
              <a:rPr lang="en-US" dirty="0">
                <a:latin typeface="宋体" panose="02010600030101010101" pitchFamily="2" charset="-122"/>
                <a:ea typeface="宋体" panose="02010600030101010101" pitchFamily="2" charset="-122"/>
              </a:rPr>
              <a:t>Inverse Document Frequency</a:t>
            </a:r>
            <a:r>
              <a:rPr lang="zh-CN" altLang="en-US" dirty="0">
                <a:latin typeface="宋体" panose="02010600030101010101" pitchFamily="2" charset="-122"/>
                <a:ea typeface="宋体" panose="02010600030101010101" pitchFamily="2" charset="-122"/>
              </a:rPr>
              <a:t>，</a:t>
            </a:r>
            <a:r>
              <a:rPr lang="en-US" dirty="0">
                <a:latin typeface="宋体" panose="02010600030101010101" pitchFamily="2" charset="-122"/>
                <a:ea typeface="宋体" panose="02010600030101010101" pitchFamily="2" charset="-122"/>
              </a:rPr>
              <a:t>逆向文档频率</a:t>
            </a:r>
          </a:p>
          <a:p>
            <a:pPr marL="0" indent="0">
              <a:lnSpc>
                <a:spcPct val="150000"/>
              </a:lnSpc>
              <a:buNone/>
            </a:pPr>
            <a:r>
              <a:rPr lang="en-US" dirty="0">
                <a:latin typeface="宋体" panose="02010600030101010101" pitchFamily="2" charset="-122"/>
                <a:ea typeface="宋体" panose="02010600030101010101" pitchFamily="2" charset="-122"/>
              </a:rPr>
              <a:t>一个单词在文档中的区分度。</a:t>
            </a:r>
            <a:r>
              <a:rPr lang="zh-CN" dirty="0">
                <a:latin typeface="宋体" panose="02010600030101010101" pitchFamily="2" charset="-122"/>
                <a:ea typeface="宋体" panose="02010600030101010101" pitchFamily="2" charset="-122"/>
              </a:rPr>
              <a:t>这个</a:t>
            </a:r>
            <a:r>
              <a:rPr lang="en-US" dirty="0">
                <a:latin typeface="宋体" panose="02010600030101010101" pitchFamily="2" charset="-122"/>
                <a:ea typeface="宋体" panose="02010600030101010101" pitchFamily="2" charset="-122"/>
              </a:rPr>
              <a:t>单词出现的文档数越少，</a:t>
            </a:r>
            <a:r>
              <a:rPr lang="zh-CN" altLang="en-US" dirty="0">
                <a:latin typeface="宋体" panose="02010600030101010101" pitchFamily="2" charset="-122"/>
                <a:ea typeface="宋体" panose="02010600030101010101" pitchFamily="2" charset="-122"/>
              </a:rPr>
              <a:t>区分度越大，</a:t>
            </a:r>
            <a:r>
              <a:rPr lang="en-US" altLang="zh-CN" dirty="0">
                <a:latin typeface="宋体" panose="02010600030101010101" pitchFamily="2" charset="-122"/>
                <a:ea typeface="宋体" panose="02010600030101010101" pitchFamily="2" charset="-122"/>
              </a:rPr>
              <a:t>IDF</a:t>
            </a:r>
            <a:r>
              <a:rPr lang="zh-CN" altLang="en-US" dirty="0">
                <a:latin typeface="宋体" panose="02010600030101010101" pitchFamily="2" charset="-122"/>
                <a:ea typeface="宋体" panose="02010600030101010101" pitchFamily="2" charset="-122"/>
              </a:rPr>
              <a:t>越大</a:t>
            </a:r>
          </a:p>
          <a:p>
            <a:pPr marL="0" indent="0">
              <a:lnSpc>
                <a:spcPct val="150000"/>
              </a:lnSpc>
              <a:buNone/>
            </a:pPr>
            <a:endParaRPr lang="en-US" dirty="0">
              <a:latin typeface="宋体" panose="02010600030101010101" pitchFamily="2" charset="-122"/>
              <a:ea typeface="宋体" panose="02010600030101010101" pitchFamily="2" charset="-122"/>
            </a:endParaRPr>
          </a:p>
          <a:p>
            <a:pPr>
              <a:lnSpc>
                <a:spcPct val="150000"/>
              </a:lnSpc>
            </a:pPr>
            <a:endParaRPr lang="en-US" altLang="zh-CN" dirty="0">
              <a:latin typeface="宋体" panose="02010600030101010101" pitchFamily="2" charset="-122"/>
              <a:ea typeface="宋体" panose="02010600030101010101" pitchFamily="2" charset="-122"/>
            </a:endParaRPr>
          </a:p>
        </p:txBody>
      </p:sp>
      <p:graphicFrame>
        <p:nvGraphicFramePr>
          <p:cNvPr id="3" name="对象 2">
            <a:hlinkClick r:id="" action="ppaction://ole?verb=0"/>
          </p:cNvPr>
          <p:cNvGraphicFramePr>
            <a:graphicFrameLocks noChangeAspect="1"/>
          </p:cNvGraphicFramePr>
          <p:nvPr/>
        </p:nvGraphicFramePr>
        <p:xfrm>
          <a:off x="4856480" y="5114925"/>
          <a:ext cx="5046345" cy="1003300"/>
        </p:xfrm>
        <a:graphic>
          <a:graphicData uri="http://schemas.openxmlformats.org/presentationml/2006/ole">
            <mc:AlternateContent xmlns:mc="http://schemas.openxmlformats.org/markup-compatibility/2006">
              <mc:Choice xmlns:v="urn:schemas-microsoft-com:vml" Requires="v">
                <p:oleObj spid="_x0000_s4117" r:id="rId3" imgW="2108200" imgH="419100" progId="Equation.KSEE3">
                  <p:embed/>
                </p:oleObj>
              </mc:Choice>
              <mc:Fallback>
                <p:oleObj r:id="rId3" imgW="2108200" imgH="419100" progId="Equation.KSEE3">
                  <p:embed/>
                  <p:pic>
                    <p:nvPicPr>
                      <p:cNvPr id="0" name="图片 1025"/>
                      <p:cNvPicPr/>
                      <p:nvPr/>
                    </p:nvPicPr>
                    <p:blipFill>
                      <a:blip r:embed="rId4"/>
                      <a:stretch>
                        <a:fillRect/>
                      </a:stretch>
                    </p:blipFill>
                    <p:spPr>
                      <a:xfrm>
                        <a:off x="4856480" y="5114925"/>
                        <a:ext cx="5046345" cy="1003300"/>
                      </a:xfrm>
                      <a:prstGeom prst="rect">
                        <a:avLst/>
                      </a:prstGeom>
                    </p:spPr>
                  </p:pic>
                </p:oleObj>
              </mc:Fallback>
            </mc:AlternateContent>
          </a:graphicData>
        </a:graphic>
      </p:graphicFrame>
      <p:graphicFrame>
        <p:nvGraphicFramePr>
          <p:cNvPr id="6" name="对象 5">
            <a:hlinkClick r:id="" action="ppaction://ole?verb=0"/>
          </p:cNvPr>
          <p:cNvGraphicFramePr>
            <a:graphicFrameLocks noChangeAspect="1"/>
          </p:cNvGraphicFramePr>
          <p:nvPr/>
        </p:nvGraphicFramePr>
        <p:xfrm>
          <a:off x="5547995" y="1875790"/>
          <a:ext cx="3527425" cy="1003300"/>
        </p:xfrm>
        <a:graphic>
          <a:graphicData uri="http://schemas.openxmlformats.org/presentationml/2006/ole">
            <mc:AlternateContent xmlns:mc="http://schemas.openxmlformats.org/markup-compatibility/2006">
              <mc:Choice xmlns:v="urn:schemas-microsoft-com:vml" Requires="v">
                <p:oleObj spid="_x0000_s4118" r:id="rId5" imgW="1473200" imgH="419100" progId="Equation.KSEE3">
                  <p:embed/>
                </p:oleObj>
              </mc:Choice>
              <mc:Fallback>
                <p:oleObj r:id="rId5" imgW="1473200" imgH="419100" progId="Equation.KSEE3">
                  <p:embed/>
                  <p:pic>
                    <p:nvPicPr>
                      <p:cNvPr id="0" name="图片 1025"/>
                      <p:cNvPicPr/>
                      <p:nvPr/>
                    </p:nvPicPr>
                    <p:blipFill>
                      <a:blip r:embed="rId6"/>
                      <a:stretch>
                        <a:fillRect/>
                      </a:stretch>
                    </p:blipFill>
                    <p:spPr>
                      <a:xfrm>
                        <a:off x="5547995" y="1875790"/>
                        <a:ext cx="3527425" cy="1003300"/>
                      </a:xfrm>
                      <a:prstGeom prst="rect">
                        <a:avLst/>
                      </a:prstGeom>
                    </p:spPr>
                  </p:pic>
                </p:oleObj>
              </mc:Fallback>
            </mc:AlternateContent>
          </a:graphicData>
        </a:graphic>
      </p:graphicFrame>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Project </a:t>
            </a:r>
            <a:r>
              <a:rPr lang="zh-CN" altLang="zh-CN" dirty="0">
                <a:ea typeface="宋体" panose="02010600030101010101" pitchFamily="2" charset="-122"/>
                <a:sym typeface="+mn-ea"/>
              </a:rPr>
              <a:t>：沪市指数预测</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385570"/>
            <a:ext cx="587756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Project </a:t>
            </a:r>
            <a:r>
              <a:rPr lang="zh-CN" sz="1600" dirty="0">
                <a:ea typeface="宋体" panose="02010600030101010101" pitchFamily="2" charset="-122"/>
                <a:sym typeface="+mn-ea"/>
              </a:rPr>
              <a:t>：沪市指数预测</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沪市指数的历史数据（从1990年12月19日到20</a:t>
            </a:r>
            <a:r>
              <a:rPr lang="en-US" sz="1600" dirty="0">
                <a:ea typeface="宋体" panose="02010600030101010101" pitchFamily="2" charset="-122"/>
                <a:sym typeface="+mn-ea"/>
              </a:rPr>
              <a:t>20</a:t>
            </a:r>
            <a:r>
              <a:rPr sz="1600" dirty="0">
                <a:ea typeface="宋体" panose="02010600030101010101" pitchFamily="2" charset="-122"/>
                <a:sym typeface="+mn-ea"/>
              </a:rPr>
              <a:t>年</a:t>
            </a:r>
            <a:r>
              <a:rPr lang="en-US" sz="1600" dirty="0">
                <a:ea typeface="宋体" panose="02010600030101010101" pitchFamily="2" charset="-122"/>
                <a:sym typeface="+mn-ea"/>
              </a:rPr>
              <a:t>3</a:t>
            </a:r>
            <a:r>
              <a:rPr sz="1600" dirty="0">
                <a:ea typeface="宋体" panose="02010600030101010101" pitchFamily="2" charset="-122"/>
                <a:sym typeface="+mn-ea"/>
              </a:rPr>
              <a:t>月</a:t>
            </a:r>
            <a:r>
              <a:rPr lang="en-US" sz="1600" dirty="0">
                <a:ea typeface="宋体" panose="02010600030101010101" pitchFamily="2" charset="-122"/>
                <a:sym typeface="+mn-ea"/>
              </a:rPr>
              <a:t>12</a:t>
            </a:r>
            <a:r>
              <a:rPr sz="1600" dirty="0">
                <a:ea typeface="宋体" panose="02010600030101010101" pitchFamily="2" charset="-122"/>
                <a:sym typeface="+mn-ea"/>
              </a:rPr>
              <a:t>日）</a:t>
            </a:r>
          </a:p>
          <a:p>
            <a:pPr>
              <a:lnSpc>
                <a:spcPct val="150000"/>
              </a:lnSpc>
            </a:pPr>
            <a:r>
              <a:rPr sz="1600" dirty="0">
                <a:ea typeface="宋体" panose="02010600030101010101" pitchFamily="2" charset="-122"/>
                <a:sym typeface="+mn-ea"/>
              </a:rPr>
              <a:t>请你编写代码</a:t>
            </a:r>
            <a:r>
              <a:rPr lang="zh-CN" sz="1600" dirty="0">
                <a:ea typeface="宋体" panose="02010600030101010101" pitchFamily="2" charset="-122"/>
                <a:sym typeface="+mn-ea"/>
              </a:rPr>
              <a:t>对</a:t>
            </a:r>
            <a:r>
              <a:rPr sz="1600" dirty="0">
                <a:ea typeface="宋体" panose="02010600030101010101" pitchFamily="2" charset="-122"/>
                <a:sym typeface="+mn-ea"/>
              </a:rPr>
              <a:t>沪市指数未来</a:t>
            </a:r>
            <a:r>
              <a:rPr lang="en-US" sz="1600" dirty="0">
                <a:ea typeface="宋体" panose="02010600030101010101" pitchFamily="2" charset="-122"/>
                <a:sym typeface="+mn-ea"/>
              </a:rPr>
              <a:t>3</a:t>
            </a:r>
            <a:r>
              <a:rPr sz="1600" dirty="0">
                <a:ea typeface="宋体" panose="02010600030101010101" pitchFamily="2" charset="-122"/>
                <a:sym typeface="+mn-ea"/>
              </a:rPr>
              <a:t>个月（截止到20</a:t>
            </a:r>
            <a:r>
              <a:rPr lang="en-US" sz="1600" dirty="0">
                <a:ea typeface="宋体" panose="02010600030101010101" pitchFamily="2" charset="-122"/>
                <a:sym typeface="+mn-ea"/>
              </a:rPr>
              <a:t>20</a:t>
            </a:r>
            <a:r>
              <a:rPr sz="1600" dirty="0">
                <a:ea typeface="宋体" panose="02010600030101010101" pitchFamily="2" charset="-122"/>
                <a:sym typeface="+mn-ea"/>
              </a:rPr>
              <a:t>年</a:t>
            </a:r>
            <a:r>
              <a:rPr lang="en-US" sz="1600" dirty="0">
                <a:ea typeface="宋体" panose="02010600030101010101" pitchFamily="2" charset="-122"/>
                <a:sym typeface="+mn-ea"/>
              </a:rPr>
              <a:t>6</a:t>
            </a:r>
            <a:r>
              <a:rPr sz="1600" dirty="0">
                <a:ea typeface="宋体" panose="02010600030101010101" pitchFamily="2" charset="-122"/>
                <a:sym typeface="+mn-ea"/>
              </a:rPr>
              <a:t>月3</a:t>
            </a:r>
            <a:r>
              <a:rPr lang="en-US" sz="1600" dirty="0">
                <a:ea typeface="宋体" panose="02010600030101010101" pitchFamily="2" charset="-122"/>
                <a:sym typeface="+mn-ea"/>
              </a:rPr>
              <a:t>0</a:t>
            </a:r>
            <a:r>
              <a:rPr sz="1600" dirty="0">
                <a:ea typeface="宋体" panose="02010600030101010101" pitchFamily="2" charset="-122"/>
                <a:sym typeface="+mn-ea"/>
              </a:rPr>
              <a:t>日）的变化进行预测（将数据转化为按月统计即可）</a:t>
            </a: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pic>
        <p:nvPicPr>
          <p:cNvPr id="3" name="图片 2"/>
          <p:cNvPicPr>
            <a:picLocks noChangeAspect="1"/>
          </p:cNvPicPr>
          <p:nvPr/>
        </p:nvPicPr>
        <p:blipFill>
          <a:blip r:embed="rId4"/>
          <a:stretch>
            <a:fillRect/>
          </a:stretch>
        </p:blipFill>
        <p:spPr>
          <a:xfrm>
            <a:off x="6485890" y="1970405"/>
            <a:ext cx="5619750" cy="2676525"/>
          </a:xfrm>
          <a:prstGeom prst="rect">
            <a:avLst/>
          </a:prstGeom>
        </p:spPr>
      </p:pic>
      <p:sp>
        <p:nvSpPr>
          <p:cNvPr id="2" name="Content Placeholder 2"/>
          <p:cNvSpPr txBox="1">
            <a:spLocks noGrp="1"/>
          </p:cNvSpPr>
          <p:nvPr/>
        </p:nvSpPr>
        <p:spPr>
          <a:xfrm>
            <a:off x="8234680" y="4798695"/>
            <a:ext cx="3211195" cy="4724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600" dirty="0">
                <a:ea typeface="宋体" panose="02010600030101010101" pitchFamily="2" charset="-122"/>
                <a:sym typeface="+mn-ea"/>
              </a:rPr>
              <a:t>1990</a:t>
            </a:r>
            <a:r>
              <a:rPr lang="zh-CN" sz="1600" dirty="0">
                <a:ea typeface="宋体" panose="02010600030101010101" pitchFamily="2" charset="-122"/>
                <a:sym typeface="+mn-ea"/>
              </a:rPr>
              <a:t>年到</a:t>
            </a:r>
            <a:r>
              <a:rPr lang="en-US" altLang="zh-CN" sz="1600" dirty="0">
                <a:ea typeface="宋体" panose="02010600030101010101" pitchFamily="2" charset="-122"/>
                <a:sym typeface="+mn-ea"/>
              </a:rPr>
              <a:t>2020</a:t>
            </a:r>
            <a:r>
              <a:rPr lang="zh-CN" altLang="en-US" sz="1600" dirty="0">
                <a:ea typeface="宋体" panose="02010600030101010101" pitchFamily="2" charset="-122"/>
                <a:sym typeface="+mn-ea"/>
              </a:rPr>
              <a:t>年沪市指数走势</a:t>
            </a:r>
            <a:endParaRPr sz="1600" dirty="0">
              <a:ea typeface="宋体" panose="02010600030101010101" pitchFamily="2" charset="-122"/>
              <a:sym typeface="+mn-ea"/>
            </a:endParaRPr>
          </a:p>
        </p:txBody>
      </p:sp>
    </p:spTree>
    <p:custDataLst>
      <p:tags r:id="rId1"/>
    </p:custData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TF-IDF</a:t>
            </a:r>
            <a:r>
              <a:rPr lang="zh-CN" altLang="en-US" dirty="0">
                <a:ea typeface="宋体" panose="02010600030101010101" pitchFamily="2" charset="-122"/>
                <a:sym typeface="+mn-ea"/>
              </a:rPr>
              <a:t>文本特征提取</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509395"/>
            <a:ext cx="575881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dirty="0">
                <a:ea typeface="宋体" panose="02010600030101010101" pitchFamily="2" charset="-122"/>
              </a:rPr>
              <a:t>sklearn</a:t>
            </a:r>
            <a:r>
              <a:rPr lang="zh-CN" altLang="zh-CN" sz="1800" dirty="0">
                <a:ea typeface="宋体" panose="02010600030101010101" pitchFamily="2" charset="-122"/>
              </a:rPr>
              <a:t>中的</a:t>
            </a:r>
            <a:r>
              <a:rPr lang="en-US" altLang="zh-CN" sz="1800" dirty="0">
                <a:ea typeface="宋体" panose="02010600030101010101" pitchFamily="2" charset="-122"/>
              </a:rPr>
              <a:t>TF-IDF</a:t>
            </a:r>
            <a:r>
              <a:rPr lang="zh-CN" altLang="en-US" sz="1800" dirty="0">
                <a:ea typeface="宋体" panose="02010600030101010101" pitchFamily="2" charset="-122"/>
              </a:rPr>
              <a:t>：</a:t>
            </a:r>
          </a:p>
          <a:p>
            <a:pPr marL="0" lvl="0" indent="0">
              <a:lnSpc>
                <a:spcPct val="150000"/>
              </a:lnSpc>
              <a:buNone/>
            </a:pPr>
            <a:r>
              <a:rPr sz="1800" dirty="0">
                <a:ea typeface="宋体" panose="02010600030101010101" pitchFamily="2" charset="-122"/>
                <a:sym typeface="+mn-ea"/>
              </a:rPr>
              <a:t>from sklearn.feature_extraction.text import CountVectorizer, TfidfVectorizer, TfidfTransformer</a:t>
            </a:r>
          </a:p>
          <a:p>
            <a:pPr lvl="0">
              <a:lnSpc>
                <a:spcPct val="150000"/>
              </a:lnSpc>
            </a:pPr>
            <a:r>
              <a:rPr sz="1800" dirty="0">
                <a:ea typeface="宋体" panose="02010600030101010101" pitchFamily="2" charset="-122"/>
                <a:sym typeface="+mn-ea"/>
              </a:rPr>
              <a:t>CountVectorizer</a:t>
            </a:r>
            <a:r>
              <a:rPr lang="zh-CN" sz="1800" dirty="0">
                <a:ea typeface="宋体" panose="02010600030101010101" pitchFamily="2" charset="-122"/>
                <a:sym typeface="+mn-ea"/>
              </a:rPr>
              <a:t>，只考虑词汇在文本中出现的频率</a:t>
            </a:r>
          </a:p>
          <a:p>
            <a:pPr lvl="0">
              <a:lnSpc>
                <a:spcPct val="150000"/>
              </a:lnSpc>
            </a:pPr>
            <a:r>
              <a:rPr sz="1800" dirty="0">
                <a:ea typeface="宋体" panose="02010600030101010101" pitchFamily="2" charset="-122"/>
                <a:sym typeface="+mn-ea"/>
              </a:rPr>
              <a:t>TfidfTransformer</a:t>
            </a:r>
            <a:r>
              <a:rPr lang="zh-CN" sz="1800" dirty="0">
                <a:ea typeface="宋体" panose="02010600030101010101" pitchFamily="2" charset="-122"/>
                <a:sym typeface="+mn-ea"/>
              </a:rPr>
              <a:t>，统计CountVectorizer中每个词语的tf-idf权值。除了考量某词汇在文本出现的频率，还关注包含这个词汇的所有文本的数量</a:t>
            </a:r>
          </a:p>
          <a:p>
            <a:pPr lvl="0">
              <a:lnSpc>
                <a:spcPct val="150000"/>
              </a:lnSpc>
            </a:pPr>
            <a:r>
              <a:rPr sz="1800" dirty="0">
                <a:ea typeface="宋体" panose="02010600030101010101" pitchFamily="2" charset="-122"/>
                <a:sym typeface="+mn-ea"/>
              </a:rPr>
              <a:t>TfidfVectorizer</a:t>
            </a:r>
            <a:r>
              <a:rPr lang="zh-CN" sz="1800" dirty="0">
                <a:ea typeface="宋体" panose="02010600030101010101" pitchFamily="2" charset="-122"/>
                <a:sym typeface="+mn-ea"/>
              </a:rPr>
              <a:t>，把CountVectorizer, TfidfTransformer合并起来，直接生成tfidf值</a:t>
            </a:r>
          </a:p>
        </p:txBody>
      </p:sp>
      <p:sp>
        <p:nvSpPr>
          <p:cNvPr id="2" name="Content Placeholder 2"/>
          <p:cNvSpPr txBox="1">
            <a:spLocks noGrp="1"/>
          </p:cNvSpPr>
          <p:nvPr/>
        </p:nvSpPr>
        <p:spPr>
          <a:xfrm>
            <a:off x="6433185" y="1597025"/>
            <a:ext cx="575881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800" dirty="0">
                <a:ea typeface="宋体" panose="02010600030101010101" pitchFamily="2" charset="-122"/>
              </a:rPr>
              <a:t>常用函数：</a:t>
            </a:r>
          </a:p>
          <a:p>
            <a:pPr marL="0" indent="0">
              <a:lnSpc>
                <a:spcPct val="150000"/>
              </a:lnSpc>
              <a:buNone/>
            </a:pPr>
            <a:r>
              <a:rPr lang="zh-CN" altLang="en-US" sz="1800" dirty="0">
                <a:ea typeface="宋体" panose="02010600030101010101" pitchFamily="2" charset="-122"/>
              </a:rPr>
              <a:t>get_feature_names</a:t>
            </a:r>
            <a:r>
              <a:rPr lang="en-US" altLang="zh-CN" sz="1800" dirty="0">
                <a:ea typeface="宋体" panose="02010600030101010101" pitchFamily="2" charset="-122"/>
              </a:rPr>
              <a:t>(), </a:t>
            </a:r>
            <a:r>
              <a:rPr lang="zh-CN" altLang="zh-CN" sz="1800" dirty="0">
                <a:ea typeface="宋体" panose="02010600030101010101" pitchFamily="2" charset="-122"/>
              </a:rPr>
              <a:t>得到</a:t>
            </a:r>
            <a:r>
              <a:rPr lang="en-US" altLang="zh-CN" sz="1800" dirty="0">
                <a:ea typeface="宋体" panose="02010600030101010101" pitchFamily="2" charset="-122"/>
              </a:rPr>
              <a:t>所有文本的关键字</a:t>
            </a:r>
          </a:p>
          <a:p>
            <a:pPr marL="0" indent="0">
              <a:lnSpc>
                <a:spcPct val="150000"/>
              </a:lnSpc>
              <a:buNone/>
            </a:pPr>
            <a:r>
              <a:rPr lang="zh-CN" altLang="en-US" sz="1800" dirty="0">
                <a:ea typeface="宋体" panose="02010600030101010101" pitchFamily="2" charset="-122"/>
              </a:rPr>
              <a:t>fit_transform</a:t>
            </a:r>
            <a:r>
              <a:rPr lang="en-US" altLang="zh-CN" sz="1800" dirty="0">
                <a:ea typeface="宋体" panose="02010600030101010101" pitchFamily="2" charset="-122"/>
              </a:rPr>
              <a:t>(), </a:t>
            </a:r>
            <a:r>
              <a:rPr lang="zh-CN" altLang="zh-CN" sz="1800" dirty="0">
                <a:ea typeface="宋体" panose="02010600030101010101" pitchFamily="2" charset="-122"/>
              </a:rPr>
              <a:t>训练并且转换</a:t>
            </a:r>
            <a:endParaRPr lang="zh-CN" altLang="en-US" sz="1800" dirty="0">
              <a:ea typeface="宋体" panose="02010600030101010101" pitchFamily="2" charset="-122"/>
            </a:endParaRPr>
          </a:p>
          <a:p>
            <a:pPr marL="0" lvl="0" indent="0">
              <a:lnSpc>
                <a:spcPct val="150000"/>
              </a:lnSpc>
              <a:buNone/>
            </a:pPr>
            <a:endParaRPr lang="zh-CN" sz="1800" dirty="0">
              <a:ea typeface="宋体" panose="02010600030101010101" pitchFamily="2" charset="-122"/>
              <a:sym typeface="+mn-ea"/>
            </a:endParaRPr>
          </a:p>
        </p:txBody>
      </p:sp>
    </p:spTree>
    <p:custDataLst>
      <p:tags r:id="rId1"/>
    </p:custData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kern="100" dirty="0">
                <a:latin typeface="PingFang SC" panose="020B0400000000000000" pitchFamily="34" charset="-122"/>
                <a:ea typeface="PingFang SC" panose="020B0400000000000000" pitchFamily="34" charset="-122"/>
                <a:cs typeface="Times New Roman" panose="02020603050405020304" pitchFamily="18" charset="0"/>
                <a:sym typeface="+mn-ea"/>
              </a:rPr>
              <a:t>为酒店建立内容推荐系统</a:t>
            </a:r>
            <a:r>
              <a:rPr lang="en-US" kern="100" dirty="0">
                <a:latin typeface="PingFang SC" panose="020B0400000000000000" pitchFamily="34" charset="-122"/>
                <a:ea typeface="PingFang SC" panose="020B0400000000000000" pitchFamily="34" charset="-122"/>
                <a:cs typeface="Times New Roman" panose="02020603050405020304" pitchFamily="18" charset="0"/>
                <a:sym typeface="+mn-ea"/>
              </a:rPr>
              <a:t>(sklearn)</a:t>
            </a:r>
          </a:p>
        </p:txBody>
      </p:sp>
      <p:sp>
        <p:nvSpPr>
          <p:cNvPr id="131" name="Content Placeholder 2"/>
          <p:cNvSpPr txBox="1">
            <a:spLocks noGrp="1"/>
          </p:cNvSpPr>
          <p:nvPr/>
        </p:nvSpPr>
        <p:spPr>
          <a:xfrm>
            <a:off x="414655" y="1012190"/>
            <a:ext cx="560260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gn="just">
              <a:lnSpc>
                <a:spcPct val="150000"/>
              </a:lnSpc>
              <a:spcAft>
                <a:spcPts val="0"/>
              </a:spcAft>
            </a:pPr>
            <a:r>
              <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rPr>
              <a:t>使用</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rPr>
              <a:t>sklearn</a:t>
            </a:r>
            <a:r>
              <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rPr>
              <a:t>中的</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rPr>
              <a:t>TFIDF</a:t>
            </a:r>
            <a:r>
              <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rPr>
              <a:t>：</a:t>
            </a:r>
          </a:p>
          <a:p>
            <a:pPr marL="0" indent="0" algn="just">
              <a:lnSpc>
                <a:spcPct val="150000"/>
              </a:lnSpc>
              <a:spcAft>
                <a:spcPts val="0"/>
              </a:spcAft>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df = pd.read_csv('Seattle_Hotels.csv', encoding="latin-1")</a:t>
            </a:r>
          </a:p>
          <a:p>
            <a:pPr marL="0" indent="0" algn="just">
              <a:lnSpc>
                <a:spcPct val="150000"/>
              </a:lnSpc>
              <a:spcAft>
                <a:spcPts val="0"/>
              </a:spcAft>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数据探索</a:t>
            </a:r>
          </a:p>
          <a:p>
            <a:pPr marL="0" indent="0" algn="just">
              <a:lnSpc>
                <a:spcPct val="150000"/>
              </a:lnSpc>
              <a:spcAft>
                <a:spcPts val="0"/>
              </a:spcAft>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print(df.head())</a:t>
            </a:r>
          </a:p>
          <a:p>
            <a:pPr marL="0" indent="0" algn="just">
              <a:lnSpc>
                <a:spcPct val="150000"/>
              </a:lnSpc>
              <a:spcAft>
                <a:spcPts val="0"/>
              </a:spcAft>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print('数据集中的酒店个数：', len(df))</a:t>
            </a:r>
          </a:p>
          <a:p>
            <a:pPr marL="0" indent="0" algn="just">
              <a:lnSpc>
                <a:spcPct val="150000"/>
              </a:lnSpc>
              <a:spcAft>
                <a:spcPts val="0"/>
              </a:spcAft>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def print_description(index):</a:t>
            </a:r>
          </a:p>
          <a:p>
            <a:pPr marL="0" indent="0" algn="just">
              <a:lnSpc>
                <a:spcPct val="150000"/>
              </a:lnSpc>
              <a:spcAft>
                <a:spcPts val="0"/>
              </a:spcAft>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example = df[df.index == index][['desc', 'name']].values[0]</a:t>
            </a:r>
          </a:p>
          <a:p>
            <a:pPr marL="0" indent="0" algn="just">
              <a:lnSpc>
                <a:spcPct val="150000"/>
              </a:lnSpc>
              <a:spcAft>
                <a:spcPts val="0"/>
              </a:spcAft>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if len(example) &gt; 0:</a:t>
            </a:r>
          </a:p>
          <a:p>
            <a:pPr marL="0" indent="0" algn="just">
              <a:lnSpc>
                <a:spcPct val="150000"/>
              </a:lnSpc>
              <a:spcAft>
                <a:spcPts val="0"/>
              </a:spcAft>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print(example[0])</a:t>
            </a:r>
          </a:p>
          <a:p>
            <a:pPr marL="0" indent="0" algn="just">
              <a:lnSpc>
                <a:spcPct val="150000"/>
              </a:lnSpc>
              <a:spcAft>
                <a:spcPts val="0"/>
              </a:spcAft>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print('Name:', example[1])</a:t>
            </a:r>
          </a:p>
          <a:p>
            <a:pPr marL="0" indent="0" algn="just">
              <a:lnSpc>
                <a:spcPct val="150000"/>
              </a:lnSpc>
              <a:spcAft>
                <a:spcPts val="0"/>
              </a:spcAft>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print('第10个酒店的描述：')</a:t>
            </a:r>
          </a:p>
          <a:p>
            <a:pPr marL="0" indent="0" algn="just">
              <a:lnSpc>
                <a:spcPct val="150000"/>
              </a:lnSpc>
              <a:spcAft>
                <a:spcPts val="0"/>
              </a:spcAft>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print_description(10)</a:t>
            </a:r>
          </a:p>
          <a:p>
            <a:pPr algn="just">
              <a:lnSpc>
                <a:spcPct val="150000"/>
              </a:lnSpc>
              <a:spcAft>
                <a:spcPts val="0"/>
              </a:spcAft>
            </a:pPr>
            <a:endPar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50000"/>
              </a:lnSpc>
              <a:spcAft>
                <a:spcPts val="0"/>
              </a:spcAft>
            </a:pPr>
            <a:endParaRPr altLang="zh-CN" sz="16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50000"/>
              </a:lnSpc>
              <a:spcAft>
                <a:spcPts val="0"/>
              </a:spcAft>
            </a:pPr>
            <a:endPar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endParaRPr>
          </a:p>
        </p:txBody>
      </p:sp>
      <p:pic>
        <p:nvPicPr>
          <p:cNvPr id="2" name="图片 1"/>
          <p:cNvPicPr>
            <a:picLocks noChangeAspect="1"/>
          </p:cNvPicPr>
          <p:nvPr/>
        </p:nvPicPr>
        <p:blipFill>
          <a:blip r:embed="rId4"/>
          <a:stretch>
            <a:fillRect/>
          </a:stretch>
        </p:blipFill>
        <p:spPr>
          <a:xfrm>
            <a:off x="5504180" y="2058035"/>
            <a:ext cx="6581775" cy="3276600"/>
          </a:xfrm>
          <a:prstGeom prst="rect">
            <a:avLst/>
          </a:prstGeom>
        </p:spPr>
      </p:pic>
    </p:spTree>
    <p:custDataLst>
      <p:tags r:id="rId1"/>
    </p:custData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kern="100" dirty="0">
                <a:latin typeface="PingFang SC" panose="020B0400000000000000" pitchFamily="34" charset="-122"/>
                <a:ea typeface="PingFang SC" panose="020B0400000000000000" pitchFamily="34" charset="-122"/>
                <a:cs typeface="Times New Roman" panose="02020603050405020304" pitchFamily="18" charset="0"/>
                <a:sym typeface="+mn-ea"/>
              </a:rPr>
              <a:t>为酒店建立内容推荐系统</a:t>
            </a:r>
            <a:r>
              <a:rPr lang="en-US" kern="100" dirty="0">
                <a:latin typeface="PingFang SC" panose="020B0400000000000000" pitchFamily="34" charset="-122"/>
                <a:ea typeface="PingFang SC" panose="020B0400000000000000" pitchFamily="34" charset="-122"/>
                <a:cs typeface="Times New Roman" panose="02020603050405020304" pitchFamily="18" charset="0"/>
                <a:sym typeface="+mn-ea"/>
              </a:rPr>
              <a:t>(sklearn)</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424815" y="1118870"/>
            <a:ext cx="560260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altLang="zh-CN" sz="1600" kern="100" dirty="0">
                <a:latin typeface="PingFang SC" panose="020B0400000000000000" pitchFamily="34" charset="-122"/>
                <a:ea typeface="PingFang SC" panose="020B0400000000000000" pitchFamily="34" charset="-122"/>
                <a:cs typeface="Times New Roman" panose="02020603050405020304" pitchFamily="18" charset="0"/>
              </a:rPr>
              <a:t># 建模</a:t>
            </a:r>
          </a:p>
          <a:p>
            <a:pPr marL="0" indent="0" algn="just">
              <a:lnSpc>
                <a:spcPct val="150000"/>
              </a:lnSpc>
              <a:spcAft>
                <a:spcPts val="0"/>
              </a:spcAft>
              <a:buNone/>
            </a:pPr>
            <a:r>
              <a:rPr altLang="zh-CN" sz="1600" kern="100" dirty="0">
                <a:latin typeface="PingFang SC" panose="020B0400000000000000" pitchFamily="34" charset="-122"/>
                <a:ea typeface="PingFang SC" panose="020B0400000000000000" pitchFamily="34" charset="-122"/>
                <a:cs typeface="Times New Roman" panose="02020603050405020304" pitchFamily="18" charset="0"/>
              </a:rPr>
              <a:t>df.set_index('name', inplace = True)</a:t>
            </a:r>
          </a:p>
          <a:p>
            <a:pPr marL="0" indent="0" algn="just">
              <a:lnSpc>
                <a:spcPct val="150000"/>
              </a:lnSpc>
              <a:spcAft>
                <a:spcPts val="0"/>
              </a:spcAft>
              <a:buNone/>
            </a:pPr>
            <a:r>
              <a:rPr altLang="zh-CN" sz="1600" kern="100" dirty="0">
                <a:latin typeface="PingFang SC" panose="020B0400000000000000" pitchFamily="34" charset="-122"/>
                <a:ea typeface="PingFang SC" panose="020B0400000000000000" pitchFamily="34" charset="-122"/>
                <a:cs typeface="Times New Roman" panose="02020603050405020304" pitchFamily="18" charset="0"/>
              </a:rPr>
              <a:t># 使用TF-IDF提取文本特征</a:t>
            </a:r>
          </a:p>
          <a:p>
            <a:pPr marL="0" indent="0" algn="just">
              <a:lnSpc>
                <a:spcPct val="150000"/>
              </a:lnSpc>
              <a:spcAft>
                <a:spcPts val="0"/>
              </a:spcAft>
              <a:buNone/>
            </a:pPr>
            <a:r>
              <a:rPr altLang="zh-CN" sz="1600" kern="100" dirty="0">
                <a:latin typeface="PingFang SC" panose="020B0400000000000000" pitchFamily="34" charset="-122"/>
                <a:ea typeface="PingFang SC" panose="020B0400000000000000" pitchFamily="34" charset="-122"/>
                <a:cs typeface="Times New Roman" panose="02020603050405020304" pitchFamily="18" charset="0"/>
              </a:rPr>
              <a:t>tf = TfidfVectorizer(analyzer='word', ngram_range=(1, 1), min_df=0.01, stop_words='english')</a:t>
            </a:r>
          </a:p>
          <a:p>
            <a:pPr marL="0" indent="0" algn="just">
              <a:lnSpc>
                <a:spcPct val="150000"/>
              </a:lnSpc>
              <a:spcAft>
                <a:spcPts val="0"/>
              </a:spcAft>
              <a:buNone/>
            </a:pPr>
            <a:r>
              <a:rPr altLang="zh-CN" sz="1600" kern="100" dirty="0">
                <a:latin typeface="PingFang SC" panose="020B0400000000000000" pitchFamily="34" charset="-122"/>
                <a:ea typeface="PingFang SC" panose="020B0400000000000000" pitchFamily="34" charset="-122"/>
                <a:cs typeface="Times New Roman" panose="02020603050405020304" pitchFamily="18" charset="0"/>
              </a:rPr>
              <a:t>tfidf_matrix = tf.fit_transform(df['desc'])</a:t>
            </a:r>
          </a:p>
          <a:p>
            <a:pPr marL="0" indent="0" algn="just">
              <a:lnSpc>
                <a:spcPct val="150000"/>
              </a:lnSpc>
              <a:spcAft>
                <a:spcPts val="0"/>
              </a:spcAft>
              <a:buNone/>
            </a:pPr>
            <a:r>
              <a:rPr altLang="zh-CN" sz="1600" kern="100" dirty="0">
                <a:latin typeface="PingFang SC" panose="020B0400000000000000" pitchFamily="34" charset="-122"/>
                <a:ea typeface="PingFang SC" panose="020B0400000000000000" pitchFamily="34" charset="-122"/>
                <a:cs typeface="Times New Roman" panose="02020603050405020304" pitchFamily="18" charset="0"/>
              </a:rPr>
              <a:t>print(tfidf_matrix)</a:t>
            </a:r>
          </a:p>
          <a:p>
            <a:pPr marL="0" indent="0" algn="just">
              <a:lnSpc>
                <a:spcPct val="150000"/>
              </a:lnSpc>
              <a:spcAft>
                <a:spcPts val="0"/>
              </a:spcAft>
              <a:buNone/>
            </a:pPr>
            <a:r>
              <a:rPr altLang="zh-CN" sz="1600" kern="100" dirty="0">
                <a:latin typeface="PingFang SC" panose="020B0400000000000000" pitchFamily="34" charset="-122"/>
                <a:ea typeface="PingFang SC" panose="020B0400000000000000" pitchFamily="34" charset="-122"/>
                <a:cs typeface="Times New Roman" panose="02020603050405020304" pitchFamily="18" charset="0"/>
              </a:rPr>
              <a:t>print(len(tf.get_feature_names()))</a:t>
            </a:r>
          </a:p>
          <a:p>
            <a:pPr marL="0" indent="0" algn="just">
              <a:lnSpc>
                <a:spcPct val="150000"/>
              </a:lnSpc>
              <a:spcAft>
                <a:spcPts val="0"/>
              </a:spcAft>
              <a:buNone/>
            </a:pPr>
            <a:r>
              <a:rPr altLang="zh-CN" sz="1600" kern="100" dirty="0">
                <a:latin typeface="PingFang SC" panose="020B0400000000000000" pitchFamily="34" charset="-122"/>
                <a:ea typeface="PingFang SC" panose="020B0400000000000000" pitchFamily="34" charset="-122"/>
                <a:cs typeface="Times New Roman" panose="02020603050405020304" pitchFamily="18" charset="0"/>
              </a:rPr>
              <a:t># 计算酒店之间的余弦相似度（线性核函数）</a:t>
            </a:r>
          </a:p>
          <a:p>
            <a:pPr marL="0" indent="0" algn="just">
              <a:lnSpc>
                <a:spcPct val="150000"/>
              </a:lnSpc>
              <a:spcAft>
                <a:spcPts val="0"/>
              </a:spcAft>
              <a:buNone/>
            </a:pPr>
            <a:r>
              <a:rPr altLang="zh-CN" sz="1600" kern="100" dirty="0">
                <a:latin typeface="PingFang SC" panose="020B0400000000000000" pitchFamily="34" charset="-122"/>
                <a:ea typeface="PingFang SC" panose="020B0400000000000000" pitchFamily="34" charset="-122"/>
                <a:cs typeface="Times New Roman" panose="02020603050405020304" pitchFamily="18" charset="0"/>
              </a:rPr>
              <a:t>cosine_similarities = linear_kernel(tfidf_matrix, tfidf_matrix)</a:t>
            </a:r>
          </a:p>
          <a:p>
            <a:pPr marL="0" indent="0" algn="just">
              <a:lnSpc>
                <a:spcPct val="150000"/>
              </a:lnSpc>
              <a:spcAft>
                <a:spcPts val="0"/>
              </a:spcAft>
              <a:buNone/>
            </a:pPr>
            <a:r>
              <a:rPr altLang="zh-CN" sz="1600" kern="100" dirty="0">
                <a:latin typeface="PingFang SC" panose="020B0400000000000000" pitchFamily="34" charset="-122"/>
                <a:ea typeface="PingFang SC" panose="020B0400000000000000" pitchFamily="34" charset="-122"/>
                <a:cs typeface="Times New Roman" panose="02020603050405020304" pitchFamily="18" charset="0"/>
              </a:rPr>
              <a:t>indices = pd.Series(df.index) #df.index是酒店名称</a:t>
            </a:r>
          </a:p>
        </p:txBody>
      </p:sp>
      <p:sp>
        <p:nvSpPr>
          <p:cNvPr id="3" name="Content Placeholder 2"/>
          <p:cNvSpPr txBox="1">
            <a:spLocks noGrp="1"/>
          </p:cNvSpPr>
          <p:nvPr/>
        </p:nvSpPr>
        <p:spPr>
          <a:xfrm>
            <a:off x="6406515" y="1340485"/>
            <a:ext cx="539496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00000"/>
              </a:lnSpc>
              <a:spcAft>
                <a:spcPts val="0"/>
              </a:spcAft>
              <a:buNone/>
            </a:pPr>
            <a:r>
              <a:rPr lang="zh-CN" altLang="zh-CN" sz="1400" kern="100" dirty="0">
                <a:latin typeface="PingFang SC" panose="020B0400000000000000" pitchFamily="34" charset="-122"/>
                <a:ea typeface="PingFang SC" panose="020B0400000000000000" pitchFamily="34" charset="-122"/>
                <a:cs typeface="Times New Roman" panose="02020603050405020304" pitchFamily="18" charset="0"/>
              </a:rPr>
              <a:t>  (0, 1229)	0.13273308659550206</a:t>
            </a:r>
          </a:p>
          <a:p>
            <a:pPr marL="0" indent="0" algn="just">
              <a:lnSpc>
                <a:spcPct val="100000"/>
              </a:lnSpc>
              <a:spcAft>
                <a:spcPts val="0"/>
              </a:spcAft>
              <a:buNone/>
            </a:pPr>
            <a:r>
              <a:rPr lang="zh-CN" altLang="zh-CN" sz="1400" kern="100" dirty="0">
                <a:latin typeface="PingFang SC" panose="020B0400000000000000" pitchFamily="34" charset="-122"/>
                <a:ea typeface="PingFang SC" panose="020B0400000000000000" pitchFamily="34" charset="-122"/>
                <a:cs typeface="Times New Roman" panose="02020603050405020304" pitchFamily="18" charset="0"/>
              </a:rPr>
              <a:t>  (0, 389)	0.10992926735081532</a:t>
            </a:r>
          </a:p>
          <a:p>
            <a:pPr marL="0" indent="0" algn="just">
              <a:lnSpc>
                <a:spcPct val="100000"/>
              </a:lnSpc>
              <a:spcAft>
                <a:spcPts val="0"/>
              </a:spcAft>
              <a:buNone/>
            </a:pPr>
            <a:r>
              <a:rPr lang="zh-CN" altLang="zh-CN" sz="1400" kern="100" dirty="0">
                <a:latin typeface="PingFang SC" panose="020B0400000000000000" pitchFamily="34" charset="-122"/>
                <a:ea typeface="PingFang SC" panose="020B0400000000000000" pitchFamily="34" charset="-122"/>
                <a:cs typeface="Times New Roman" panose="02020603050405020304" pitchFamily="18" charset="0"/>
              </a:rPr>
              <a:t>  (0, 1154)	0.100329867504614</a:t>
            </a:r>
          </a:p>
          <a:p>
            <a:pPr marL="0" indent="0" algn="just">
              <a:lnSpc>
                <a:spcPct val="100000"/>
              </a:lnSpc>
              <a:spcAft>
                <a:spcPts val="0"/>
              </a:spcAft>
              <a:buNone/>
            </a:pPr>
            <a:r>
              <a:rPr lang="zh-CN" altLang="zh-CN" sz="1400" kern="100" dirty="0">
                <a:latin typeface="PingFang SC" panose="020B0400000000000000" pitchFamily="34" charset="-122"/>
                <a:ea typeface="PingFang SC" panose="020B0400000000000000" pitchFamily="34" charset="-122"/>
                <a:cs typeface="Times New Roman" panose="02020603050405020304" pitchFamily="18" charset="0"/>
              </a:rPr>
              <a:t>  (0, 1332)	0.09776472929991799</a:t>
            </a:r>
          </a:p>
          <a:p>
            <a:pPr marL="0" indent="0" algn="just">
              <a:lnSpc>
                <a:spcPct val="100000"/>
              </a:lnSpc>
              <a:spcAft>
                <a:spcPts val="0"/>
              </a:spcAft>
              <a:buNone/>
            </a:pPr>
            <a:r>
              <a:rPr lang="zh-CN" altLang="zh-CN" sz="1400" kern="100" dirty="0">
                <a:latin typeface="PingFang SC" panose="020B0400000000000000" pitchFamily="34" charset="-122"/>
                <a:ea typeface="PingFang SC" panose="020B0400000000000000" pitchFamily="34" charset="-122"/>
                <a:cs typeface="Times New Roman" panose="02020603050405020304" pitchFamily="18" charset="0"/>
              </a:rPr>
              <a:t>  (0, 905)	0.13273308659550206</a:t>
            </a:r>
          </a:p>
          <a:p>
            <a:pPr marL="0" indent="0" algn="just">
              <a:lnSpc>
                <a:spcPct val="100000"/>
              </a:lnSpc>
              <a:spcAft>
                <a:spcPts val="0"/>
              </a:spcAft>
              <a:buNone/>
            </a:pPr>
            <a:r>
              <a:rPr lang="en-US" altLang="zh-CN" sz="1400" kern="100" dirty="0">
                <a:latin typeface="PingFang SC" panose="020B0400000000000000" pitchFamily="34" charset="-122"/>
                <a:ea typeface="PingFang SC" panose="020B0400000000000000" pitchFamily="34" charset="-122"/>
                <a:cs typeface="Times New Roman" panose="02020603050405020304" pitchFamily="18" charset="0"/>
              </a:rPr>
              <a:t>……</a:t>
            </a:r>
          </a:p>
          <a:p>
            <a:pPr marL="0" indent="0" algn="just">
              <a:lnSpc>
                <a:spcPct val="100000"/>
              </a:lnSpc>
              <a:spcAft>
                <a:spcPts val="0"/>
              </a:spcAft>
              <a:buNone/>
            </a:pPr>
            <a:r>
              <a:rPr lang="en-US" altLang="zh-CN" sz="1400" kern="100" dirty="0">
                <a:latin typeface="PingFang SC" panose="020B0400000000000000" pitchFamily="34" charset="-122"/>
                <a:ea typeface="PingFang SC" panose="020B0400000000000000" pitchFamily="34" charset="-122"/>
                <a:cs typeface="Times New Roman" panose="02020603050405020304" pitchFamily="18" charset="0"/>
              </a:rPr>
              <a:t>  (151, 658)	0.061890899779281056</a:t>
            </a:r>
          </a:p>
          <a:p>
            <a:pPr marL="0" indent="0" algn="just">
              <a:lnSpc>
                <a:spcPct val="100000"/>
              </a:lnSpc>
              <a:spcAft>
                <a:spcPts val="0"/>
              </a:spcAft>
              <a:buNone/>
            </a:pPr>
            <a:r>
              <a:rPr lang="en-US" altLang="zh-CN" sz="1400" kern="100" dirty="0">
                <a:latin typeface="PingFang SC" panose="020B0400000000000000" pitchFamily="34" charset="-122"/>
                <a:ea typeface="PingFang SC" panose="020B0400000000000000" pitchFamily="34" charset="-122"/>
                <a:cs typeface="Times New Roman" panose="02020603050405020304" pitchFamily="18" charset="0"/>
              </a:rPr>
              <a:t>  (151, 625)	0.18359365972432462</a:t>
            </a:r>
          </a:p>
          <a:p>
            <a:pPr marL="0" indent="0" algn="just">
              <a:lnSpc>
                <a:spcPct val="100000"/>
              </a:lnSpc>
              <a:spcAft>
                <a:spcPts val="0"/>
              </a:spcAft>
              <a:buNone/>
            </a:pPr>
            <a:r>
              <a:rPr lang="en-US" altLang="zh-CN" sz="1400" kern="100" dirty="0">
                <a:latin typeface="PingFang SC" panose="020B0400000000000000" pitchFamily="34" charset="-122"/>
                <a:ea typeface="PingFang SC" panose="020B0400000000000000" pitchFamily="34" charset="-122"/>
                <a:cs typeface="Times New Roman" panose="02020603050405020304" pitchFamily="18" charset="0"/>
              </a:rPr>
              <a:t>  (151, 636)	0.033870139545787124</a:t>
            </a:r>
          </a:p>
          <a:p>
            <a:pPr marL="0" indent="0" algn="just">
              <a:lnSpc>
                <a:spcPct val="100000"/>
              </a:lnSpc>
              <a:spcAft>
                <a:spcPts val="0"/>
              </a:spcAft>
              <a:buNone/>
            </a:pPr>
            <a:r>
              <a:rPr lang="en-US" altLang="zh-CN" sz="1400" kern="100" dirty="0">
                <a:latin typeface="PingFang SC" panose="020B0400000000000000" pitchFamily="34" charset="-122"/>
                <a:ea typeface="PingFang SC" panose="020B0400000000000000" pitchFamily="34" charset="-122"/>
                <a:cs typeface="Times New Roman" panose="02020603050405020304" pitchFamily="18" charset="0"/>
              </a:rPr>
              <a:t>  (151, 1095)	0.027359314745524686</a:t>
            </a:r>
          </a:p>
          <a:p>
            <a:pPr marL="0" indent="0" algn="just">
              <a:lnSpc>
                <a:spcPct val="100000"/>
              </a:lnSpc>
              <a:spcAft>
                <a:spcPts val="0"/>
              </a:spcAft>
              <a:buNone/>
            </a:pPr>
            <a:r>
              <a:rPr lang="en-US" altLang="zh-CN" sz="1400" kern="100" dirty="0">
                <a:latin typeface="PingFang SC" panose="020B0400000000000000" pitchFamily="34" charset="-122"/>
                <a:ea typeface="PingFang SC" panose="020B0400000000000000" pitchFamily="34" charset="-122"/>
                <a:cs typeface="Times New Roman" panose="02020603050405020304" pitchFamily="18" charset="0"/>
              </a:rPr>
              <a:t>1417</a:t>
            </a:r>
          </a:p>
        </p:txBody>
      </p:sp>
    </p:spTree>
    <p:custDataLst>
      <p:tags r:id="rId1"/>
    </p:custData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kern="100" dirty="0">
                <a:latin typeface="PingFang SC" panose="020B0400000000000000" pitchFamily="34" charset="-122"/>
                <a:ea typeface="PingFang SC" panose="020B0400000000000000" pitchFamily="34" charset="-122"/>
                <a:cs typeface="Times New Roman" panose="02020603050405020304" pitchFamily="18" charset="0"/>
                <a:sym typeface="+mn-ea"/>
              </a:rPr>
              <a:t>为酒店建立内容推荐系统</a:t>
            </a:r>
            <a:r>
              <a:rPr lang="en-US" kern="100" dirty="0">
                <a:latin typeface="PingFang SC" panose="020B0400000000000000" pitchFamily="34" charset="-122"/>
                <a:ea typeface="PingFang SC" panose="020B0400000000000000" pitchFamily="34" charset="-122"/>
                <a:cs typeface="Times New Roman" panose="02020603050405020304" pitchFamily="18" charset="0"/>
                <a:sym typeface="+mn-ea"/>
              </a:rPr>
              <a:t>(sklearn)</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424815" y="1118870"/>
            <a:ext cx="812863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00000"/>
              </a:lnSpc>
              <a:spcAft>
                <a:spcPts val="0"/>
              </a:spcAft>
              <a:buNone/>
            </a:pPr>
            <a:r>
              <a:rPr altLang="zh-CN" sz="1500" kern="100" dirty="0">
                <a:latin typeface="PingFang SC" panose="020B0400000000000000" pitchFamily="34" charset="-122"/>
                <a:ea typeface="PingFang SC" panose="020B0400000000000000" pitchFamily="34" charset="-122"/>
                <a:cs typeface="Times New Roman" panose="02020603050405020304" pitchFamily="18" charset="0"/>
              </a:rPr>
              <a:t># 基于相似度矩阵和指定的酒店name，推荐TOP10酒店</a:t>
            </a:r>
          </a:p>
          <a:p>
            <a:pPr marL="0" indent="0" algn="just">
              <a:lnSpc>
                <a:spcPct val="100000"/>
              </a:lnSpc>
              <a:spcAft>
                <a:spcPts val="0"/>
              </a:spcAft>
              <a:buNone/>
            </a:pPr>
            <a:r>
              <a:rPr altLang="zh-CN" sz="1500" kern="100" dirty="0">
                <a:latin typeface="PingFang SC" panose="020B0400000000000000" pitchFamily="34" charset="-122"/>
                <a:ea typeface="PingFang SC" panose="020B0400000000000000" pitchFamily="34" charset="-122"/>
                <a:cs typeface="Times New Roman" panose="02020603050405020304" pitchFamily="18" charset="0"/>
              </a:rPr>
              <a:t>def recommendations(name, cosine_similarities = cosine_similarities):</a:t>
            </a:r>
          </a:p>
          <a:p>
            <a:pPr marL="0" indent="0" algn="just">
              <a:lnSpc>
                <a:spcPct val="100000"/>
              </a:lnSpc>
              <a:spcAft>
                <a:spcPts val="0"/>
              </a:spcAft>
              <a:buNone/>
            </a:pPr>
            <a:r>
              <a:rPr altLang="zh-CN" sz="1500" kern="100" dirty="0">
                <a:latin typeface="PingFang SC" panose="020B0400000000000000" pitchFamily="34" charset="-122"/>
                <a:ea typeface="PingFang SC" panose="020B0400000000000000" pitchFamily="34" charset="-122"/>
                <a:cs typeface="Times New Roman" panose="02020603050405020304" pitchFamily="18" charset="0"/>
              </a:rPr>
              <a:t>    recommended_hotels = []</a:t>
            </a:r>
          </a:p>
          <a:p>
            <a:pPr marL="0" indent="0" algn="just">
              <a:lnSpc>
                <a:spcPct val="100000"/>
              </a:lnSpc>
              <a:spcAft>
                <a:spcPts val="0"/>
              </a:spcAft>
              <a:buNone/>
            </a:pPr>
            <a:r>
              <a:rPr altLang="zh-CN" sz="1500" kern="100" dirty="0">
                <a:latin typeface="PingFang SC" panose="020B0400000000000000" pitchFamily="34" charset="-122"/>
                <a:ea typeface="PingFang SC" panose="020B0400000000000000" pitchFamily="34" charset="-122"/>
                <a:cs typeface="Times New Roman" panose="02020603050405020304" pitchFamily="18" charset="0"/>
              </a:rPr>
              <a:t>    # 找到想要查询酒店名称的idx</a:t>
            </a:r>
          </a:p>
          <a:p>
            <a:pPr marL="0" indent="0" algn="just">
              <a:lnSpc>
                <a:spcPct val="100000"/>
              </a:lnSpc>
              <a:spcAft>
                <a:spcPts val="0"/>
              </a:spcAft>
              <a:buNone/>
            </a:pPr>
            <a:r>
              <a:rPr altLang="zh-CN" sz="1500" kern="100" dirty="0">
                <a:latin typeface="PingFang SC" panose="020B0400000000000000" pitchFamily="34" charset="-122"/>
                <a:ea typeface="PingFang SC" panose="020B0400000000000000" pitchFamily="34" charset="-122"/>
                <a:cs typeface="Times New Roman" panose="02020603050405020304" pitchFamily="18" charset="0"/>
              </a:rPr>
              <a:t>    idx = indices[indices == name].index[0]</a:t>
            </a:r>
          </a:p>
          <a:p>
            <a:pPr marL="0" indent="0" algn="just">
              <a:lnSpc>
                <a:spcPct val="100000"/>
              </a:lnSpc>
              <a:spcAft>
                <a:spcPts val="0"/>
              </a:spcAft>
              <a:buNone/>
            </a:pPr>
            <a:r>
              <a:rPr altLang="zh-CN" sz="1500" kern="100" dirty="0">
                <a:latin typeface="PingFang SC" panose="020B0400000000000000" pitchFamily="34" charset="-122"/>
                <a:ea typeface="PingFang SC" panose="020B0400000000000000" pitchFamily="34" charset="-122"/>
                <a:cs typeface="Times New Roman" panose="02020603050405020304" pitchFamily="18" charset="0"/>
              </a:rPr>
              <a:t>    print('idx=', idx)</a:t>
            </a:r>
          </a:p>
          <a:p>
            <a:pPr marL="0" indent="0" algn="just">
              <a:lnSpc>
                <a:spcPct val="100000"/>
              </a:lnSpc>
              <a:spcAft>
                <a:spcPts val="0"/>
              </a:spcAft>
              <a:buNone/>
            </a:pPr>
            <a:r>
              <a:rPr altLang="zh-CN" sz="1500" kern="100" dirty="0">
                <a:latin typeface="PingFang SC" panose="020B0400000000000000" pitchFamily="34" charset="-122"/>
                <a:ea typeface="PingFang SC" panose="020B0400000000000000" pitchFamily="34" charset="-122"/>
                <a:cs typeface="Times New Roman" panose="02020603050405020304" pitchFamily="18" charset="0"/>
              </a:rPr>
              <a:t>    # 对于idx酒店的余弦相似度向量按照从大到小进行排序</a:t>
            </a:r>
          </a:p>
          <a:p>
            <a:pPr marL="0" indent="0" algn="just">
              <a:lnSpc>
                <a:spcPct val="100000"/>
              </a:lnSpc>
              <a:spcAft>
                <a:spcPts val="0"/>
              </a:spcAft>
              <a:buNone/>
            </a:pPr>
            <a:r>
              <a:rPr altLang="zh-CN" sz="1500" kern="100" dirty="0">
                <a:latin typeface="PingFang SC" panose="020B0400000000000000" pitchFamily="34" charset="-122"/>
                <a:ea typeface="PingFang SC" panose="020B0400000000000000" pitchFamily="34" charset="-122"/>
                <a:cs typeface="Times New Roman" panose="02020603050405020304" pitchFamily="18" charset="0"/>
              </a:rPr>
              <a:t>    score_series = pd.Series(cosine_similarities[idx]).sort_values(ascending = False)</a:t>
            </a:r>
          </a:p>
          <a:p>
            <a:pPr marL="0" indent="0" algn="just">
              <a:lnSpc>
                <a:spcPct val="100000"/>
              </a:lnSpc>
              <a:spcAft>
                <a:spcPts val="0"/>
              </a:spcAft>
              <a:buNone/>
            </a:pPr>
            <a:r>
              <a:rPr altLang="zh-CN" sz="1500" kern="100" dirty="0">
                <a:latin typeface="PingFang SC" panose="020B0400000000000000" pitchFamily="34" charset="-122"/>
                <a:ea typeface="PingFang SC" panose="020B0400000000000000" pitchFamily="34" charset="-122"/>
                <a:cs typeface="Times New Roman" panose="02020603050405020304" pitchFamily="18" charset="0"/>
              </a:rPr>
              <a:t>    # 取相似度最大的前10个（除了自己以外）</a:t>
            </a:r>
          </a:p>
          <a:p>
            <a:pPr marL="0" indent="0" algn="just">
              <a:lnSpc>
                <a:spcPct val="100000"/>
              </a:lnSpc>
              <a:spcAft>
                <a:spcPts val="0"/>
              </a:spcAft>
              <a:buNone/>
            </a:pPr>
            <a:r>
              <a:rPr altLang="zh-CN" sz="1500" kern="100" dirty="0">
                <a:latin typeface="PingFang SC" panose="020B0400000000000000" pitchFamily="34" charset="-122"/>
                <a:ea typeface="PingFang SC" panose="020B0400000000000000" pitchFamily="34" charset="-122"/>
                <a:cs typeface="Times New Roman" panose="02020603050405020304" pitchFamily="18" charset="0"/>
              </a:rPr>
              <a:t>    top_10_indexes = list(score_series.iloc[1:11].index)</a:t>
            </a:r>
          </a:p>
          <a:p>
            <a:pPr marL="0" indent="0" algn="just">
              <a:lnSpc>
                <a:spcPct val="100000"/>
              </a:lnSpc>
              <a:spcAft>
                <a:spcPts val="0"/>
              </a:spcAft>
              <a:buNone/>
            </a:pPr>
            <a:r>
              <a:rPr altLang="zh-CN" sz="1500" kern="100" dirty="0">
                <a:latin typeface="PingFang SC" panose="020B0400000000000000" pitchFamily="34" charset="-122"/>
                <a:ea typeface="PingFang SC" panose="020B0400000000000000" pitchFamily="34" charset="-122"/>
                <a:cs typeface="Times New Roman" panose="02020603050405020304" pitchFamily="18" charset="0"/>
              </a:rPr>
              <a:t>    # 放到推荐列表中</a:t>
            </a:r>
          </a:p>
          <a:p>
            <a:pPr marL="0" indent="0" algn="just">
              <a:lnSpc>
                <a:spcPct val="100000"/>
              </a:lnSpc>
              <a:spcAft>
                <a:spcPts val="0"/>
              </a:spcAft>
              <a:buNone/>
            </a:pPr>
            <a:r>
              <a:rPr altLang="zh-CN" sz="1500" kern="100" dirty="0">
                <a:latin typeface="PingFang SC" panose="020B0400000000000000" pitchFamily="34" charset="-122"/>
                <a:ea typeface="PingFang SC" panose="020B0400000000000000" pitchFamily="34" charset="-122"/>
                <a:cs typeface="Times New Roman" panose="02020603050405020304" pitchFamily="18" charset="0"/>
              </a:rPr>
              <a:t>    for i in top_10_indexes:</a:t>
            </a:r>
          </a:p>
          <a:p>
            <a:pPr marL="0" indent="0" algn="just">
              <a:lnSpc>
                <a:spcPct val="100000"/>
              </a:lnSpc>
              <a:spcAft>
                <a:spcPts val="0"/>
              </a:spcAft>
              <a:buNone/>
            </a:pPr>
            <a:r>
              <a:rPr altLang="zh-CN" sz="1500" kern="100" dirty="0">
                <a:latin typeface="PingFang SC" panose="020B0400000000000000" pitchFamily="34" charset="-122"/>
                <a:ea typeface="PingFang SC" panose="020B0400000000000000" pitchFamily="34" charset="-122"/>
                <a:cs typeface="Times New Roman" panose="02020603050405020304" pitchFamily="18" charset="0"/>
              </a:rPr>
              <a:t>        recommended_hotels.append(list(df.index)[i])</a:t>
            </a:r>
          </a:p>
          <a:p>
            <a:pPr marL="0" indent="0" algn="just">
              <a:lnSpc>
                <a:spcPct val="100000"/>
              </a:lnSpc>
              <a:spcAft>
                <a:spcPts val="0"/>
              </a:spcAft>
              <a:buNone/>
            </a:pPr>
            <a:r>
              <a:rPr altLang="zh-CN" sz="1500" kern="100" dirty="0">
                <a:latin typeface="PingFang SC" panose="020B0400000000000000" pitchFamily="34" charset="-122"/>
                <a:ea typeface="PingFang SC" panose="020B0400000000000000" pitchFamily="34" charset="-122"/>
                <a:cs typeface="Times New Roman" panose="02020603050405020304" pitchFamily="18" charset="0"/>
              </a:rPr>
              <a:t>    return recommended_hotels</a:t>
            </a:r>
          </a:p>
          <a:p>
            <a:pPr marL="0" indent="0" algn="just">
              <a:lnSpc>
                <a:spcPct val="100000"/>
              </a:lnSpc>
              <a:spcAft>
                <a:spcPts val="0"/>
              </a:spcAft>
              <a:buNone/>
            </a:pPr>
            <a:r>
              <a:rPr altLang="zh-CN" sz="1500" kern="100" dirty="0">
                <a:latin typeface="PingFang SC" panose="020B0400000000000000" pitchFamily="34" charset="-122"/>
                <a:ea typeface="PingFang SC" panose="020B0400000000000000" pitchFamily="34" charset="-122"/>
                <a:cs typeface="Times New Roman" panose="02020603050405020304" pitchFamily="18" charset="0"/>
              </a:rPr>
              <a:t>print(recommendations('Hilton Seattle Airport &amp; Conference Center'))</a:t>
            </a:r>
          </a:p>
          <a:p>
            <a:pPr marL="0" indent="0" algn="just">
              <a:lnSpc>
                <a:spcPct val="100000"/>
              </a:lnSpc>
              <a:spcAft>
                <a:spcPts val="0"/>
              </a:spcAft>
              <a:buNone/>
            </a:pPr>
            <a:r>
              <a:rPr altLang="zh-CN" sz="1500" kern="100" dirty="0">
                <a:latin typeface="PingFang SC" panose="020B0400000000000000" pitchFamily="34" charset="-122"/>
                <a:ea typeface="PingFang SC" panose="020B0400000000000000" pitchFamily="34" charset="-122"/>
                <a:cs typeface="Times New Roman" panose="02020603050405020304" pitchFamily="18" charset="0"/>
              </a:rPr>
              <a:t>print(recommendations('The Bacon Mansion Bed and Breakfast'))</a:t>
            </a:r>
          </a:p>
        </p:txBody>
      </p:sp>
      <p:pic>
        <p:nvPicPr>
          <p:cNvPr id="4" name="图片 3"/>
          <p:cNvPicPr>
            <a:picLocks noChangeAspect="1"/>
          </p:cNvPicPr>
          <p:nvPr/>
        </p:nvPicPr>
        <p:blipFill>
          <a:blip r:embed="rId4"/>
          <a:stretch>
            <a:fillRect/>
          </a:stretch>
        </p:blipFill>
        <p:spPr>
          <a:xfrm>
            <a:off x="6339205" y="3945890"/>
            <a:ext cx="5781675" cy="2209800"/>
          </a:xfrm>
          <a:prstGeom prst="rect">
            <a:avLst/>
          </a:prstGeom>
        </p:spPr>
      </p:pic>
    </p:spTree>
    <p:custDataLst>
      <p:tags r:id="rId1"/>
    </p:custData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pyspark</a:t>
            </a:r>
            <a:r>
              <a:rPr lang="zh-CN" altLang="zh-CN" dirty="0">
                <a:ea typeface="宋体" panose="02010600030101010101" pitchFamily="2" charset="-122"/>
                <a:sym typeface="+mn-ea"/>
              </a:rPr>
              <a:t>工具</a:t>
            </a:r>
          </a:p>
        </p:txBody>
      </p:sp>
      <p:sp>
        <p:nvSpPr>
          <p:cNvPr id="131" name="Content Placeholder 2"/>
          <p:cNvSpPr txBox="1">
            <a:spLocks noGrp="1"/>
          </p:cNvSpPr>
          <p:nvPr/>
        </p:nvSpPr>
        <p:spPr>
          <a:xfrm>
            <a:off x="876300" y="1634490"/>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en-US" altLang="zh-CN" sz="1800" dirty="0">
                <a:ea typeface="宋体" panose="02010600030101010101" pitchFamily="2" charset="-122"/>
                <a:sym typeface="+mn-ea"/>
              </a:rPr>
              <a:t>spark mllib</a:t>
            </a:r>
            <a:r>
              <a:rPr lang="zh-CN" altLang="zh-CN" sz="1800" dirty="0">
                <a:ea typeface="宋体" panose="02010600030101010101" pitchFamily="2" charset="-122"/>
                <a:sym typeface="+mn-ea"/>
              </a:rPr>
              <a:t>库（</a:t>
            </a:r>
            <a:r>
              <a:rPr lang="en-US" altLang="zh-CN" sz="1800" dirty="0">
                <a:ea typeface="宋体" panose="02010600030101010101" pitchFamily="2" charset="-122"/>
                <a:sym typeface="+mn-ea"/>
              </a:rPr>
              <a:t>spark3.0</a:t>
            </a:r>
            <a:r>
              <a:rPr lang="zh-CN" altLang="en-US" sz="1800" dirty="0">
                <a:ea typeface="宋体" panose="02010600030101010101" pitchFamily="2" charset="-122"/>
                <a:sym typeface="+mn-ea"/>
              </a:rPr>
              <a:t>版本后废弃）</a:t>
            </a:r>
            <a:endParaRPr lang="en-US" altLang="zh-CN" sz="1800" dirty="0">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针对的对象是</a:t>
            </a:r>
            <a:r>
              <a:rPr lang="en-US" altLang="zh-CN" sz="1800" dirty="0">
                <a:ea typeface="宋体" panose="02010600030101010101" pitchFamily="2" charset="-122"/>
                <a:sym typeface="+mn-ea"/>
              </a:rPr>
              <a:t>RDD</a:t>
            </a:r>
          </a:p>
          <a:p>
            <a:pPr marL="0" indent="0">
              <a:lnSpc>
                <a:spcPct val="150000"/>
              </a:lnSpc>
              <a:buNone/>
            </a:pPr>
            <a:r>
              <a:rPr lang="en-US" altLang="zh-CN" sz="1800" dirty="0">
                <a:ea typeface="宋体" panose="02010600030101010101" pitchFamily="2" charset="-122"/>
                <a:sym typeface="+mn-ea"/>
              </a:rPr>
              <a:t>支持常见的</a:t>
            </a:r>
            <a:r>
              <a:rPr lang="zh-CN" altLang="en-US" sz="1800" dirty="0">
                <a:ea typeface="宋体" panose="02010600030101010101" pitchFamily="2" charset="-122"/>
                <a:sym typeface="+mn-ea"/>
              </a:rPr>
              <a:t>算法，包括</a:t>
            </a:r>
            <a:r>
              <a:rPr lang="en-US" altLang="zh-CN" sz="1800" dirty="0">
                <a:ea typeface="宋体" panose="02010600030101010101" pitchFamily="2" charset="-122"/>
                <a:sym typeface="+mn-ea"/>
              </a:rPr>
              <a:t> 分类、回归、聚类和协同过滤</a:t>
            </a:r>
          </a:p>
          <a:p>
            <a:pPr marL="0" indent="0">
              <a:lnSpc>
                <a:spcPct val="150000"/>
              </a:lnSpc>
              <a:buNone/>
            </a:pPr>
            <a:r>
              <a:rPr lang="en-US" altLang="zh-CN" sz="1800" dirty="0">
                <a:ea typeface="宋体" panose="02010600030101010101" pitchFamily="2" charset="-122"/>
                <a:sym typeface="+mn-ea"/>
              </a:rPr>
              <a:t>mllib</a:t>
            </a:r>
            <a:r>
              <a:rPr lang="zh-CN" altLang="zh-CN" sz="1800" dirty="0">
                <a:ea typeface="宋体" panose="02010600030101010101" pitchFamily="2" charset="-122"/>
                <a:sym typeface="+mn-ea"/>
              </a:rPr>
              <a:t>在</a:t>
            </a:r>
            <a:r>
              <a:rPr lang="en-US" altLang="zh-CN" sz="1800" dirty="0">
                <a:ea typeface="宋体" panose="02010600030101010101" pitchFamily="2" charset="-122"/>
                <a:sym typeface="+mn-ea"/>
              </a:rPr>
              <a:t>2.0</a:t>
            </a:r>
            <a:r>
              <a:rPr lang="zh-CN" altLang="en-US" sz="1800" dirty="0">
                <a:ea typeface="宋体" panose="02010600030101010101" pitchFamily="2" charset="-122"/>
                <a:sym typeface="+mn-ea"/>
              </a:rPr>
              <a:t>版本之后是维护状态，即只修复</a:t>
            </a:r>
            <a:r>
              <a:rPr lang="en-US" altLang="zh-CN" sz="1800" dirty="0">
                <a:ea typeface="宋体" panose="02010600030101010101" pitchFamily="2" charset="-122"/>
                <a:sym typeface="+mn-ea"/>
              </a:rPr>
              <a:t>BUG</a:t>
            </a:r>
            <a:r>
              <a:rPr lang="zh-CN" altLang="en-US" sz="1800" dirty="0">
                <a:ea typeface="宋体" panose="02010600030101010101" pitchFamily="2" charset="-122"/>
                <a:sym typeface="+mn-ea"/>
              </a:rPr>
              <a:t>，不更新新功能</a:t>
            </a:r>
            <a:endParaRPr lang="en-US" altLang="zh-CN" sz="1800" dirty="0">
              <a:ea typeface="宋体" panose="02010600030101010101" pitchFamily="2" charset="-122"/>
              <a:sym typeface="+mn-ea"/>
            </a:endParaRPr>
          </a:p>
          <a:p>
            <a:pPr>
              <a:lnSpc>
                <a:spcPct val="150000"/>
              </a:lnSpc>
            </a:pPr>
            <a:r>
              <a:rPr lang="en-US" altLang="zh-CN" sz="1800" dirty="0">
                <a:ea typeface="宋体" panose="02010600030101010101" pitchFamily="2" charset="-122"/>
                <a:sym typeface="+mn-ea"/>
              </a:rPr>
              <a:t>spark ml</a:t>
            </a:r>
            <a:r>
              <a:rPr lang="zh-CN" altLang="en-US" sz="1800" dirty="0">
                <a:ea typeface="宋体" panose="02010600030101010101" pitchFamily="2" charset="-122"/>
                <a:sym typeface="+mn-ea"/>
              </a:rPr>
              <a:t>库（官方推荐）</a:t>
            </a:r>
          </a:p>
          <a:p>
            <a:pPr marL="0" indent="0">
              <a:lnSpc>
                <a:spcPct val="150000"/>
              </a:lnSpc>
              <a:buNone/>
            </a:pPr>
            <a:r>
              <a:rPr lang="zh-CN" altLang="en-US" sz="1800" dirty="0">
                <a:ea typeface="宋体" panose="02010600030101010101" pitchFamily="2" charset="-122"/>
                <a:sym typeface="+mn-ea"/>
              </a:rPr>
              <a:t>针对的对象是</a:t>
            </a:r>
            <a:r>
              <a:rPr lang="en-US" altLang="zh-CN" sz="1800" dirty="0">
                <a:ea typeface="宋体" panose="02010600030101010101" pitchFamily="2" charset="-122"/>
                <a:sym typeface="+mn-ea"/>
              </a:rPr>
              <a:t>DataFrame</a:t>
            </a:r>
          </a:p>
          <a:p>
            <a:pPr marL="0" indent="0">
              <a:lnSpc>
                <a:spcPct val="150000"/>
              </a:lnSpc>
              <a:buNone/>
            </a:pPr>
            <a:r>
              <a:rPr lang="zh-CN" altLang="en-US" sz="1800" dirty="0">
                <a:ea typeface="宋体" panose="02010600030101010101" pitchFamily="2" charset="-122"/>
                <a:sym typeface="+mn-ea"/>
              </a:rPr>
              <a:t>功能更全面更灵活，ml在DataFrame上的抽象级别更高，数据和操作耦合度更低，使用起来像</a:t>
            </a:r>
            <a:r>
              <a:rPr lang="en-US" altLang="zh-CN" sz="1800" dirty="0">
                <a:ea typeface="宋体" panose="02010600030101010101" pitchFamily="2" charset="-122"/>
                <a:sym typeface="+mn-ea"/>
              </a:rPr>
              <a:t>sklearn</a:t>
            </a:r>
            <a:endParaRPr lang="zh-CN" altLang="en-US" sz="1800" dirty="0">
              <a:ea typeface="宋体" panose="02010600030101010101" pitchFamily="2" charset="-122"/>
              <a:sym typeface="+mn-ea"/>
            </a:endParaRPr>
          </a:p>
          <a:p>
            <a:pPr marL="0" indent="0">
              <a:lnSpc>
                <a:spcPct val="150000"/>
              </a:lnSpc>
              <a:buNone/>
            </a:pPr>
            <a:r>
              <a:rPr lang="en-US" altLang="zh-CN" sz="1800" dirty="0">
                <a:ea typeface="宋体" panose="02010600030101010101" pitchFamily="2" charset="-122"/>
                <a:sym typeface="+mn-ea"/>
              </a:rPr>
              <a:t>Spark</a:t>
            </a:r>
            <a:r>
              <a:rPr lang="zh-CN" altLang="zh-CN" sz="1800" dirty="0">
                <a:ea typeface="宋体" panose="02010600030101010101" pitchFamily="2" charset="-122"/>
                <a:sym typeface="+mn-ea"/>
              </a:rPr>
              <a:t>安装很多坑，需要慢慢来</a:t>
            </a:r>
            <a:endParaRPr lang="en-US" altLang="zh-CN" sz="1800" dirty="0">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建议大家直接使用</a:t>
            </a:r>
            <a:r>
              <a:rPr lang="en-US" altLang="zh-CN" sz="1800" dirty="0">
                <a:ea typeface="宋体" panose="02010600030101010101" pitchFamily="2" charset="-122"/>
                <a:sym typeface="+mn-ea"/>
              </a:rPr>
              <a:t>Spark ML</a:t>
            </a:r>
            <a:r>
              <a:rPr lang="zh-CN" altLang="zh-CN" sz="1800" dirty="0">
                <a:ea typeface="宋体" panose="02010600030101010101" pitchFamily="2" charset="-122"/>
                <a:sym typeface="+mn-ea"/>
              </a:rPr>
              <a:t>库</a:t>
            </a:r>
            <a:endParaRPr lang="en-US" altLang="zh-CN" sz="1800" dirty="0">
              <a:ea typeface="宋体" panose="02010600030101010101" pitchFamily="2" charset="-122"/>
              <a:sym typeface="+mn-ea"/>
            </a:endParaRPr>
          </a:p>
          <a:p>
            <a:pPr>
              <a:lnSpc>
                <a:spcPct val="150000"/>
              </a:lnSpc>
            </a:pPr>
            <a:endParaRPr lang="en-US" altLang="zh-CN" sz="1800" dirty="0">
              <a:ea typeface="宋体" panose="02010600030101010101" pitchFamily="2" charset="-122"/>
              <a:sym typeface="+mn-ea"/>
            </a:endParaRP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pyspark</a:t>
            </a:r>
            <a:r>
              <a:rPr lang="zh-CN" altLang="en-US" dirty="0">
                <a:ea typeface="宋体" panose="02010600030101010101" pitchFamily="2" charset="-122"/>
                <a:sym typeface="+mn-ea"/>
              </a:rPr>
              <a:t>工具（文本特征</a:t>
            </a:r>
            <a:r>
              <a:rPr lang="zh-CN" altLang="zh-CN" dirty="0">
                <a:ea typeface="宋体" panose="02010600030101010101" pitchFamily="2" charset="-122"/>
                <a:sym typeface="+mn-ea"/>
              </a:rPr>
              <a:t>）</a:t>
            </a:r>
          </a:p>
        </p:txBody>
      </p:sp>
      <p:sp>
        <p:nvSpPr>
          <p:cNvPr id="131" name="Content Placeholder 2"/>
          <p:cNvSpPr txBox="1">
            <a:spLocks noGrp="1"/>
          </p:cNvSpPr>
          <p:nvPr/>
        </p:nvSpPr>
        <p:spPr>
          <a:xfrm>
            <a:off x="598805" y="1509395"/>
            <a:ext cx="575881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800" dirty="0">
                <a:ea typeface="宋体" panose="02010600030101010101" pitchFamily="2" charset="-122"/>
                <a:sym typeface="+mn-ea"/>
              </a:rPr>
              <a:t>分词</a:t>
            </a:r>
            <a:endParaRPr sz="1800" dirty="0">
              <a:ea typeface="宋体" panose="02010600030101010101" pitchFamily="2" charset="-122"/>
              <a:sym typeface="+mn-ea"/>
            </a:endParaRPr>
          </a:p>
          <a:p>
            <a:pPr lvl="0">
              <a:lnSpc>
                <a:spcPct val="150000"/>
              </a:lnSpc>
            </a:pPr>
            <a:r>
              <a:rPr sz="1800" dirty="0">
                <a:ea typeface="宋体" panose="02010600030101010101" pitchFamily="2" charset="-122"/>
                <a:sym typeface="+mn-ea"/>
              </a:rPr>
              <a:t>tokenizer</a:t>
            </a:r>
            <a:r>
              <a:rPr lang="zh-CN" sz="1800" dirty="0">
                <a:ea typeface="宋体" panose="02010600030101010101" pitchFamily="2" charset="-122"/>
                <a:sym typeface="+mn-ea"/>
              </a:rPr>
              <a:t>，得到的分词结果转换数字向量</a:t>
            </a:r>
          </a:p>
          <a:p>
            <a:pPr marL="0" lvl="0" indent="0">
              <a:lnSpc>
                <a:spcPct val="150000"/>
              </a:lnSpc>
              <a:buNone/>
            </a:pPr>
            <a:r>
              <a:rPr sz="1800" dirty="0">
                <a:ea typeface="宋体" panose="02010600030101010101" pitchFamily="2" charset="-122"/>
                <a:sym typeface="+mn-ea"/>
              </a:rPr>
              <a:t>from pyspark.ml.feature import Tokenizer</a:t>
            </a:r>
          </a:p>
          <a:p>
            <a:pPr marL="0" lvl="0" indent="0">
              <a:lnSpc>
                <a:spcPct val="150000"/>
              </a:lnSpc>
              <a:buNone/>
            </a:pPr>
            <a:r>
              <a:rPr sz="1800" dirty="0">
                <a:ea typeface="宋体" panose="02010600030101010101" pitchFamily="2" charset="-122"/>
                <a:sym typeface="+mn-ea"/>
              </a:rPr>
              <a:t># 将desc进行分词</a:t>
            </a:r>
          </a:p>
          <a:p>
            <a:pPr marL="0" lvl="0" indent="0">
              <a:lnSpc>
                <a:spcPct val="150000"/>
              </a:lnSpc>
              <a:buNone/>
            </a:pPr>
            <a:r>
              <a:rPr sz="1800" dirty="0">
                <a:ea typeface="宋体" panose="02010600030101010101" pitchFamily="2" charset="-122"/>
                <a:sym typeface="+mn-ea"/>
              </a:rPr>
              <a:t>tokenizer = Tokenizer(inputCol="doc_text", outputCol="doc_words")</a:t>
            </a:r>
          </a:p>
          <a:p>
            <a:pPr marL="0" lvl="0" indent="0">
              <a:lnSpc>
                <a:spcPct val="150000"/>
              </a:lnSpc>
              <a:buNone/>
            </a:pPr>
            <a:r>
              <a:rPr sz="1800" dirty="0">
                <a:ea typeface="宋体" panose="02010600030101010101" pitchFamily="2" charset="-122"/>
                <a:sym typeface="+mn-ea"/>
              </a:rPr>
              <a:t>df = tokenizer.transform(df)</a:t>
            </a:r>
          </a:p>
        </p:txBody>
      </p:sp>
      <p:sp>
        <p:nvSpPr>
          <p:cNvPr id="2" name="Content Placeholder 2"/>
          <p:cNvSpPr txBox="1">
            <a:spLocks noGrp="1"/>
          </p:cNvSpPr>
          <p:nvPr/>
        </p:nvSpPr>
        <p:spPr>
          <a:xfrm>
            <a:off x="6404610" y="1482725"/>
            <a:ext cx="575881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800" dirty="0">
                <a:ea typeface="宋体" panose="02010600030101010101" pitchFamily="2" charset="-122"/>
                <a:sym typeface="+mn-ea"/>
              </a:rPr>
              <a:t>TF-IDF</a:t>
            </a:r>
            <a:r>
              <a:rPr lang="zh-CN" altLang="en-US" sz="1800" dirty="0">
                <a:ea typeface="宋体" panose="02010600030101010101" pitchFamily="2" charset="-122"/>
                <a:sym typeface="+mn-ea"/>
              </a:rPr>
              <a:t>：</a:t>
            </a:r>
            <a:endParaRPr sz="1800" dirty="0">
              <a:ea typeface="宋体" panose="02010600030101010101" pitchFamily="2" charset="-122"/>
              <a:sym typeface="+mn-ea"/>
            </a:endParaRPr>
          </a:p>
          <a:p>
            <a:pPr lvl="0">
              <a:lnSpc>
                <a:spcPct val="150000"/>
              </a:lnSpc>
            </a:pPr>
            <a:r>
              <a:rPr sz="1800" dirty="0">
                <a:ea typeface="宋体" panose="02010600030101010101" pitchFamily="2" charset="-122"/>
                <a:sym typeface="+mn-ea"/>
              </a:rPr>
              <a:t>Spark ML库中，TF-IDF被分成两部分</a:t>
            </a:r>
            <a:r>
              <a:rPr lang="zh-CN" sz="1800" dirty="0">
                <a:ea typeface="宋体" panose="02010600030101010101" pitchFamily="2" charset="-122"/>
                <a:sym typeface="+mn-ea"/>
              </a:rPr>
              <a:t>，即</a:t>
            </a:r>
            <a:r>
              <a:rPr sz="1800" dirty="0">
                <a:ea typeface="宋体" panose="02010600030101010101" pitchFamily="2" charset="-122"/>
                <a:sym typeface="+mn-ea"/>
              </a:rPr>
              <a:t>TF (+hashing) 和 IDF</a:t>
            </a:r>
          </a:p>
          <a:p>
            <a:pPr lvl="0">
              <a:lnSpc>
                <a:spcPct val="150000"/>
              </a:lnSpc>
            </a:pPr>
            <a:r>
              <a:rPr sz="1800" dirty="0">
                <a:ea typeface="宋体" panose="02010600030101010101" pitchFamily="2" charset="-122"/>
                <a:sym typeface="+mn-ea"/>
              </a:rPr>
              <a:t>HashingTF</a:t>
            </a:r>
            <a:r>
              <a:rPr lang="zh-CN" sz="1800" dirty="0">
                <a:ea typeface="宋体" panose="02010600030101010101" pitchFamily="2" charset="-122"/>
                <a:sym typeface="+mn-ea"/>
              </a:rPr>
              <a:t>，</a:t>
            </a:r>
            <a:r>
              <a:rPr sz="1800" dirty="0">
                <a:ea typeface="宋体" panose="02010600030101010101" pitchFamily="2" charset="-122"/>
                <a:sym typeface="+mn-ea"/>
              </a:rPr>
              <a:t>在哈希的同时会统计各个词条的词频</a:t>
            </a:r>
          </a:p>
          <a:p>
            <a:pPr lvl="0">
              <a:lnSpc>
                <a:spcPct val="150000"/>
              </a:lnSpc>
            </a:pPr>
            <a:r>
              <a:rPr sz="1800" dirty="0">
                <a:ea typeface="宋体" panose="02010600030101010101" pitchFamily="2" charset="-122"/>
                <a:sym typeface="+mn-ea"/>
              </a:rPr>
              <a:t>IDF</a:t>
            </a:r>
            <a:r>
              <a:rPr lang="zh-CN" sz="1800" dirty="0">
                <a:ea typeface="宋体" panose="02010600030101010101" pitchFamily="2" charset="-122"/>
                <a:sym typeface="+mn-ea"/>
              </a:rPr>
              <a:t>，</a:t>
            </a:r>
            <a:r>
              <a:rPr sz="1800" dirty="0">
                <a:ea typeface="宋体" panose="02010600030101010101" pitchFamily="2" charset="-122"/>
                <a:sym typeface="+mn-ea"/>
              </a:rPr>
              <a:t>在一个数据集上应用它的fit</a:t>
            </a:r>
            <a:r>
              <a:rPr lang="en-US" sz="1800" dirty="0">
                <a:ea typeface="宋体" panose="02010600030101010101" pitchFamily="2" charset="-122"/>
                <a:sym typeface="+mn-ea"/>
              </a:rPr>
              <a:t>()</a:t>
            </a:r>
            <a:r>
              <a:rPr sz="1800" dirty="0">
                <a:ea typeface="宋体" panose="02010600030101010101" pitchFamily="2" charset="-122"/>
                <a:sym typeface="+mn-ea"/>
              </a:rPr>
              <a:t>方法，产生一个IDFModel。</a:t>
            </a:r>
            <a:r>
              <a:rPr lang="zh-CN" sz="1800" dirty="0">
                <a:ea typeface="宋体" panose="02010600030101010101" pitchFamily="2" charset="-122"/>
                <a:sym typeface="+mn-ea"/>
              </a:rPr>
              <a:t>这个</a:t>
            </a:r>
            <a:r>
              <a:rPr sz="1800" dirty="0">
                <a:ea typeface="宋体" panose="02010600030101010101" pitchFamily="2" charset="-122"/>
                <a:sym typeface="+mn-ea"/>
              </a:rPr>
              <a:t>IDFModel 接收特征向量（由HashingTF产生），然后计算每一个词在文档中出现的频次。调用IDFModel的transform方法，可以得到每一个单词对应的TF-IDF 度量值</a:t>
            </a:r>
            <a:endParaRPr lang="zh-CN" sz="1800" dirty="0">
              <a:ea typeface="宋体" panose="02010600030101010101" pitchFamily="2" charset="-122"/>
              <a:sym typeface="+mn-ea"/>
            </a:endParaRPr>
          </a:p>
        </p:txBody>
      </p:sp>
    </p:spTree>
    <p:custDataLst>
      <p:tags r:id="rId1"/>
    </p:custData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pyspark</a:t>
            </a:r>
            <a:r>
              <a:rPr lang="zh-CN" altLang="en-US" dirty="0">
                <a:ea typeface="宋体" panose="02010600030101010101" pitchFamily="2" charset="-122"/>
                <a:sym typeface="+mn-ea"/>
              </a:rPr>
              <a:t>工具（文本特征</a:t>
            </a:r>
            <a:r>
              <a:rPr lang="zh-CN" altLang="zh-CN" dirty="0">
                <a:ea typeface="宋体" panose="02010600030101010101" pitchFamily="2" charset="-122"/>
                <a:sym typeface="+mn-ea"/>
              </a:rPr>
              <a:t>）</a:t>
            </a:r>
          </a:p>
        </p:txBody>
      </p:sp>
      <p:sp>
        <p:nvSpPr>
          <p:cNvPr id="131" name="Content Placeholder 2"/>
          <p:cNvSpPr txBox="1">
            <a:spLocks noGrp="1"/>
          </p:cNvSpPr>
          <p:nvPr/>
        </p:nvSpPr>
        <p:spPr>
          <a:xfrm>
            <a:off x="598805" y="1261745"/>
            <a:ext cx="575881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00000"/>
              </a:lnSpc>
              <a:buNone/>
            </a:pPr>
            <a:r>
              <a:rPr sz="1600" dirty="0">
                <a:ea typeface="宋体" panose="02010600030101010101" pitchFamily="2" charset="-122"/>
                <a:sym typeface="+mn-ea"/>
              </a:rPr>
              <a:t>from pyspark.ml.feature import Tokenizer, HashingTF, IDF</a:t>
            </a:r>
          </a:p>
          <a:p>
            <a:pPr marL="0" indent="0">
              <a:lnSpc>
                <a:spcPct val="100000"/>
              </a:lnSpc>
              <a:buNone/>
            </a:pPr>
            <a:r>
              <a:rPr sz="1600" dirty="0">
                <a:ea typeface="宋体" panose="02010600030101010101" pitchFamily="2" charset="-122"/>
                <a:sym typeface="+mn-ea"/>
              </a:rPr>
              <a:t># 加载数据</a:t>
            </a:r>
          </a:p>
          <a:p>
            <a:pPr marL="0" indent="0">
              <a:lnSpc>
                <a:spcPct val="100000"/>
              </a:lnSpc>
              <a:buNone/>
            </a:pPr>
            <a:r>
              <a:rPr sz="1600" dirty="0">
                <a:ea typeface="宋体" panose="02010600030101010101" pitchFamily="2" charset="-122"/>
                <a:sym typeface="+mn-ea"/>
              </a:rPr>
              <a:t>documents = spark.createDataFrame([</a:t>
            </a:r>
          </a:p>
          <a:p>
            <a:pPr marL="0" indent="0">
              <a:lnSpc>
                <a:spcPct val="100000"/>
              </a:lnSpc>
              <a:buNone/>
            </a:pPr>
            <a:r>
              <a:rPr sz="1600" dirty="0">
                <a:ea typeface="宋体" panose="02010600030101010101" pitchFamily="2" charset="-122"/>
                <a:sym typeface="+mn-ea"/>
              </a:rPr>
              <a:t>    (0, "我 非常 喜欢 看 电视剧", "data1"),</a:t>
            </a:r>
          </a:p>
          <a:p>
            <a:pPr marL="0" indent="0">
              <a:lnSpc>
                <a:spcPct val="100000"/>
              </a:lnSpc>
              <a:buNone/>
            </a:pPr>
            <a:r>
              <a:rPr sz="1600" dirty="0">
                <a:ea typeface="宋体" panose="02010600030101010101" pitchFamily="2" charset="-122"/>
                <a:sym typeface="+mn-ea"/>
              </a:rPr>
              <a:t>    (1, "我 喜欢 看 电视剧", "data2"),</a:t>
            </a:r>
          </a:p>
          <a:p>
            <a:pPr marL="0" indent="0">
              <a:lnSpc>
                <a:spcPct val="100000"/>
              </a:lnSpc>
              <a:buNone/>
            </a:pPr>
            <a:r>
              <a:rPr sz="1600" dirty="0">
                <a:ea typeface="宋体" panose="02010600030101010101" pitchFamily="2" charset="-122"/>
                <a:sym typeface="+mn-ea"/>
              </a:rPr>
              <a:t>    (2, "我 喜欢 吃 苹果","data3"),</a:t>
            </a:r>
          </a:p>
          <a:p>
            <a:pPr marL="0" indent="0">
              <a:lnSpc>
                <a:spcPct val="100000"/>
              </a:lnSpc>
              <a:buNone/>
            </a:pPr>
            <a:r>
              <a:rPr sz="1600" dirty="0">
                <a:ea typeface="宋体" panose="02010600030101010101" pitchFamily="2" charset="-122"/>
                <a:sym typeface="+mn-ea"/>
              </a:rPr>
              <a:t>    (3, "我 喜欢 吃 苹果 看 电视剧","data4")], ["id", "doc_text", "other"])</a:t>
            </a:r>
          </a:p>
          <a:p>
            <a:pPr marL="0" indent="0">
              <a:lnSpc>
                <a:spcPct val="100000"/>
              </a:lnSpc>
              <a:buNone/>
            </a:pPr>
            <a:r>
              <a:rPr sz="1600" dirty="0">
                <a:ea typeface="宋体" panose="02010600030101010101" pitchFamily="2" charset="-122"/>
                <a:sym typeface="+mn-ea"/>
              </a:rPr>
              <a:t># 转化为视图</a:t>
            </a:r>
          </a:p>
          <a:p>
            <a:pPr marL="0" indent="0">
              <a:lnSpc>
                <a:spcPct val="100000"/>
              </a:lnSpc>
              <a:buNone/>
            </a:pPr>
            <a:r>
              <a:rPr sz="1600" dirty="0">
                <a:ea typeface="宋体" panose="02010600030101010101" pitchFamily="2" charset="-122"/>
                <a:sym typeface="+mn-ea"/>
              </a:rPr>
              <a:t>documents.registerTempTable("doc_table")</a:t>
            </a:r>
          </a:p>
          <a:p>
            <a:pPr marL="0" indent="0">
              <a:lnSpc>
                <a:spcPct val="100000"/>
              </a:lnSpc>
              <a:buNone/>
            </a:pPr>
            <a:r>
              <a:rPr sz="1600" dirty="0">
                <a:ea typeface="宋体" panose="02010600030101010101" pitchFamily="2" charset="-122"/>
                <a:sym typeface="+mn-ea"/>
              </a:rPr>
              <a:t>df= spark.sql("SELECT id, doc_text FROM doc_table")</a:t>
            </a:r>
          </a:p>
          <a:p>
            <a:pPr marL="0" indent="0">
              <a:lnSpc>
                <a:spcPct val="100000"/>
              </a:lnSpc>
              <a:buNone/>
            </a:pPr>
            <a:r>
              <a:rPr sz="1600" dirty="0">
                <a:ea typeface="宋体" panose="02010600030101010101" pitchFamily="2" charset="-122"/>
                <a:sym typeface="+mn-ea"/>
              </a:rPr>
              <a:t># 将desc进行分词</a:t>
            </a:r>
          </a:p>
          <a:p>
            <a:pPr marL="0" indent="0">
              <a:lnSpc>
                <a:spcPct val="100000"/>
              </a:lnSpc>
              <a:buNone/>
            </a:pPr>
            <a:r>
              <a:rPr sz="1600" dirty="0">
                <a:ea typeface="宋体" panose="02010600030101010101" pitchFamily="2" charset="-122"/>
                <a:sym typeface="+mn-ea"/>
              </a:rPr>
              <a:t>tokenizer = Tokenizer(inputCol="doc_text", outputCol="doc_words")</a:t>
            </a:r>
          </a:p>
          <a:p>
            <a:pPr marL="0" indent="0">
              <a:lnSpc>
                <a:spcPct val="100000"/>
              </a:lnSpc>
              <a:buNone/>
            </a:pPr>
            <a:r>
              <a:rPr sz="1600" dirty="0">
                <a:ea typeface="宋体" panose="02010600030101010101" pitchFamily="2" charset="-122"/>
                <a:sym typeface="+mn-ea"/>
              </a:rPr>
              <a:t>df = tokenizer.transform(df)</a:t>
            </a:r>
          </a:p>
          <a:p>
            <a:pPr marL="0" indent="0">
              <a:lnSpc>
                <a:spcPct val="100000"/>
              </a:lnSpc>
              <a:buNone/>
            </a:pPr>
            <a:r>
              <a:rPr sz="1600" dirty="0">
                <a:ea typeface="宋体" panose="02010600030101010101" pitchFamily="2" charset="-122"/>
                <a:sym typeface="+mn-ea"/>
              </a:rPr>
              <a:t>df.show()</a:t>
            </a:r>
          </a:p>
        </p:txBody>
      </p:sp>
      <p:sp>
        <p:nvSpPr>
          <p:cNvPr id="2" name="Content Placeholder 2"/>
          <p:cNvSpPr txBox="1">
            <a:spLocks noGrp="1"/>
          </p:cNvSpPr>
          <p:nvPr/>
        </p:nvSpPr>
        <p:spPr>
          <a:xfrm>
            <a:off x="6404610" y="1482725"/>
            <a:ext cx="575881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00000"/>
              </a:lnSpc>
              <a:buNone/>
            </a:pPr>
            <a:r>
              <a:rPr sz="1600" dirty="0">
                <a:ea typeface="宋体" panose="02010600030101010101" pitchFamily="2" charset="-122"/>
                <a:sym typeface="+mn-ea"/>
              </a:rPr>
              <a:t># 计算每篇文档的TF-IDF</a:t>
            </a:r>
          </a:p>
          <a:p>
            <a:pPr marL="0" indent="0">
              <a:lnSpc>
                <a:spcPct val="100000"/>
              </a:lnSpc>
              <a:buNone/>
            </a:pPr>
            <a:r>
              <a:rPr sz="1600" dirty="0">
                <a:ea typeface="宋体" panose="02010600030101010101" pitchFamily="2" charset="-122"/>
                <a:sym typeface="+mn-ea"/>
              </a:rPr>
              <a:t>hashingTF = HashingTF(inputCol='doc_words', outputCol="doc_words_tf")</a:t>
            </a:r>
          </a:p>
          <a:p>
            <a:pPr marL="0" indent="0">
              <a:lnSpc>
                <a:spcPct val="100000"/>
              </a:lnSpc>
              <a:buNone/>
            </a:pPr>
            <a:r>
              <a:rPr sz="1600" dirty="0">
                <a:ea typeface="宋体" panose="02010600030101010101" pitchFamily="2" charset="-122"/>
                <a:sym typeface="+mn-ea"/>
              </a:rPr>
              <a:t>#hashingTF = HashingTF()</a:t>
            </a:r>
          </a:p>
          <a:p>
            <a:pPr marL="0" indent="0">
              <a:lnSpc>
                <a:spcPct val="100000"/>
              </a:lnSpc>
              <a:buNone/>
            </a:pPr>
            <a:r>
              <a:rPr sz="1600" dirty="0">
                <a:ea typeface="宋体" panose="02010600030101010101" pitchFamily="2" charset="-122"/>
                <a:sym typeface="+mn-ea"/>
              </a:rPr>
              <a:t>tf = hashingTF.transform(df).cache()</a:t>
            </a:r>
          </a:p>
          <a:p>
            <a:pPr marL="0" indent="0">
              <a:lnSpc>
                <a:spcPct val="100000"/>
              </a:lnSpc>
              <a:buNone/>
            </a:pPr>
            <a:r>
              <a:rPr sz="1600" dirty="0">
                <a:ea typeface="宋体" panose="02010600030101010101" pitchFamily="2" charset="-122"/>
                <a:sym typeface="+mn-ea"/>
              </a:rPr>
              <a:t>idf = IDF(inputCol='doc_words_tf', outputCol="doc_words_tfidf").fit(tf)</a:t>
            </a:r>
          </a:p>
          <a:p>
            <a:pPr marL="0" indent="0">
              <a:lnSpc>
                <a:spcPct val="100000"/>
              </a:lnSpc>
              <a:buNone/>
            </a:pPr>
            <a:r>
              <a:rPr sz="1600" dirty="0">
                <a:ea typeface="宋体" panose="02010600030101010101" pitchFamily="2" charset="-122"/>
                <a:sym typeface="+mn-ea"/>
              </a:rPr>
              <a:t>tfidf = idf.transform(tf).cache()</a:t>
            </a:r>
          </a:p>
          <a:p>
            <a:pPr marL="0" indent="0">
              <a:lnSpc>
                <a:spcPct val="100000"/>
              </a:lnSpc>
              <a:buNone/>
            </a:pPr>
            <a:r>
              <a:rPr sz="1600" dirty="0">
                <a:ea typeface="宋体" panose="02010600030101010101" pitchFamily="2" charset="-122"/>
                <a:sym typeface="+mn-ea"/>
              </a:rPr>
              <a:t>print('\n 每个文档的TFIDF')</a:t>
            </a:r>
          </a:p>
          <a:p>
            <a:pPr marL="0" indent="0">
              <a:lnSpc>
                <a:spcPct val="100000"/>
              </a:lnSpc>
              <a:buNone/>
            </a:pPr>
            <a:r>
              <a:rPr sz="1600" dirty="0">
                <a:ea typeface="宋体" panose="02010600030101010101" pitchFamily="2" charset="-122"/>
                <a:sym typeface="+mn-ea"/>
              </a:rPr>
              <a:t>tfidf.select('doc_words_tfidf').show(truncate=False)</a:t>
            </a:r>
          </a:p>
        </p:txBody>
      </p:sp>
    </p:spTree>
    <p:custDataLst>
      <p:tags r:id="rId1"/>
    </p:custData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pyspark</a:t>
            </a:r>
            <a:r>
              <a:rPr lang="zh-CN" altLang="en-US" dirty="0">
                <a:ea typeface="宋体" panose="02010600030101010101" pitchFamily="2" charset="-122"/>
                <a:sym typeface="+mn-ea"/>
              </a:rPr>
              <a:t>工具（文本特征</a:t>
            </a:r>
            <a:r>
              <a:rPr lang="zh-CN" altLang="zh-CN" dirty="0">
                <a:ea typeface="宋体" panose="02010600030101010101" pitchFamily="2" charset="-122"/>
                <a:sym typeface="+mn-ea"/>
              </a:rPr>
              <a:t>）</a:t>
            </a:r>
          </a:p>
        </p:txBody>
      </p:sp>
      <p:sp>
        <p:nvSpPr>
          <p:cNvPr id="131" name="Content Placeholder 2"/>
          <p:cNvSpPr txBox="1">
            <a:spLocks noGrp="1"/>
          </p:cNvSpPr>
          <p:nvPr/>
        </p:nvSpPr>
        <p:spPr>
          <a:xfrm>
            <a:off x="598805" y="1033145"/>
            <a:ext cx="575881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在</a:t>
            </a:r>
            <a:r>
              <a:rPr lang="en-US" altLang="zh-CN" sz="1600" dirty="0">
                <a:ea typeface="宋体" panose="02010600030101010101" pitchFamily="2" charset="-122"/>
                <a:sym typeface="+mn-ea"/>
              </a:rPr>
              <a:t>pyspark</a:t>
            </a:r>
            <a:r>
              <a:rPr lang="zh-CN" altLang="zh-CN" sz="1600" dirty="0">
                <a:ea typeface="宋体" panose="02010600030101010101" pitchFamily="2" charset="-122"/>
                <a:sym typeface="+mn-ea"/>
              </a:rPr>
              <a:t>中提供了</a:t>
            </a:r>
            <a:r>
              <a:rPr lang="en-US" altLang="zh-CN" sz="1600" dirty="0">
                <a:ea typeface="宋体" panose="02010600030101010101" pitchFamily="2" charset="-122"/>
                <a:sym typeface="+mn-ea"/>
              </a:rPr>
              <a:t>4</a:t>
            </a:r>
            <a:r>
              <a:rPr lang="zh-CN" altLang="en-US" sz="1600" dirty="0">
                <a:ea typeface="宋体" panose="02010600030101010101" pitchFamily="2" charset="-122"/>
                <a:sym typeface="+mn-ea"/>
              </a:rPr>
              <a:t>中数据规范化：</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Normalizer</a:t>
            </a:r>
            <a:r>
              <a:rPr lang="zh-CN" sz="1600" dirty="0">
                <a:ea typeface="宋体" panose="02010600030101010101" pitchFamily="2" charset="-122"/>
                <a:sym typeface="+mn-ea"/>
              </a:rPr>
              <a:t>，作用范围是每一行，使每一个行向量的范数变换为一个单位范数</a:t>
            </a:r>
          </a:p>
          <a:p>
            <a:pPr>
              <a:lnSpc>
                <a:spcPct val="150000"/>
              </a:lnSpc>
            </a:pPr>
            <a:r>
              <a:rPr sz="1600" dirty="0">
                <a:ea typeface="宋体" panose="02010600030101010101" pitchFamily="2" charset="-122"/>
                <a:sym typeface="+mn-ea"/>
              </a:rPr>
              <a:t>StandardScaler</a:t>
            </a:r>
            <a:r>
              <a:rPr lang="zh-CN" sz="1600" dirty="0">
                <a:ea typeface="宋体" panose="02010600030101010101" pitchFamily="2" charset="-122"/>
                <a:sym typeface="+mn-ea"/>
              </a:rPr>
              <a:t>，将特征标准化为单位标准差</a:t>
            </a:r>
          </a:p>
          <a:p>
            <a:pPr>
              <a:lnSpc>
                <a:spcPct val="150000"/>
              </a:lnSpc>
            </a:pPr>
            <a:r>
              <a:rPr sz="1600" dirty="0">
                <a:ea typeface="宋体" panose="02010600030101010101" pitchFamily="2" charset="-122"/>
                <a:sym typeface="+mn-ea"/>
              </a:rPr>
              <a:t>MinMaxScaler</a:t>
            </a:r>
            <a:r>
              <a:rPr lang="zh-CN" sz="1600" dirty="0">
                <a:ea typeface="宋体" panose="02010600030101010101" pitchFamily="2" charset="-122"/>
                <a:sym typeface="+mn-ea"/>
              </a:rPr>
              <a:t>，将每一维特征线性地映射到指定的区间</a:t>
            </a:r>
            <a:r>
              <a:rPr lang="en-US" altLang="zh-CN" sz="1600" dirty="0">
                <a:ea typeface="宋体" panose="02010600030101010101" pitchFamily="2" charset="-122"/>
                <a:sym typeface="+mn-ea"/>
              </a:rPr>
              <a:t>[min, max]</a:t>
            </a:r>
            <a:r>
              <a:rPr lang="zh-CN" sz="1600" dirty="0">
                <a:ea typeface="宋体" panose="02010600030101010101" pitchFamily="2" charset="-122"/>
                <a:sym typeface="+mn-ea"/>
              </a:rPr>
              <a:t>，通常是[0, 1]</a:t>
            </a:r>
          </a:p>
          <a:p>
            <a:pPr>
              <a:lnSpc>
                <a:spcPct val="150000"/>
              </a:lnSpc>
            </a:pPr>
            <a:r>
              <a:rPr sz="1600" dirty="0">
                <a:ea typeface="宋体" panose="02010600030101010101" pitchFamily="2" charset="-122"/>
                <a:sym typeface="+mn-ea"/>
              </a:rPr>
              <a:t>MaxAbsScaler</a:t>
            </a:r>
            <a:r>
              <a:rPr lang="zh-CN" sz="1600" dirty="0">
                <a:ea typeface="宋体" panose="02010600030101010101" pitchFamily="2" charset="-122"/>
                <a:sym typeface="+mn-ea"/>
              </a:rPr>
              <a:t>，将每一维的特征变换到[-1, 1]闭区间上，通过除以每一维特征上的最大的绝对值，它不会平移整个分布，也不会破坏原来每一个特征向量的稀疏性</a:t>
            </a:r>
          </a:p>
          <a:p>
            <a:pPr marL="0" indent="0">
              <a:lnSpc>
                <a:spcPct val="150000"/>
              </a:lnSpc>
              <a:buNone/>
            </a:pPr>
            <a:r>
              <a:rPr sz="1600" dirty="0">
                <a:ea typeface="宋体" panose="02010600030101010101" pitchFamily="2" charset="-122"/>
                <a:sym typeface="+mn-ea"/>
              </a:rPr>
              <a:t>from pyspark.ml.feature import Normalizer</a:t>
            </a:r>
          </a:p>
          <a:p>
            <a:pPr marL="0" indent="0">
              <a:lnSpc>
                <a:spcPct val="150000"/>
              </a:lnSpc>
              <a:buNone/>
            </a:pPr>
            <a:r>
              <a:rPr sz="1600" dirty="0">
                <a:ea typeface="宋体" panose="02010600030101010101" pitchFamily="2" charset="-122"/>
                <a:sym typeface="+mn-ea"/>
              </a:rPr>
              <a:t>normalizer = Normalizer(inputCol="doc_words_tfidf", outputCol="norm")</a:t>
            </a:r>
          </a:p>
          <a:p>
            <a:pPr marL="0" indent="0">
              <a:lnSpc>
                <a:spcPct val="150000"/>
              </a:lnSpc>
              <a:buNone/>
            </a:pPr>
            <a:r>
              <a:rPr sz="1600" dirty="0">
                <a:ea typeface="宋体" panose="02010600030101010101" pitchFamily="2" charset="-122"/>
                <a:sym typeface="+mn-ea"/>
              </a:rPr>
              <a:t>tfidf = normalizer.transform(tfidf)</a:t>
            </a:r>
          </a:p>
        </p:txBody>
      </p:sp>
      <p:sp>
        <p:nvSpPr>
          <p:cNvPr id="2" name="Content Placeholder 2"/>
          <p:cNvSpPr txBox="1">
            <a:spLocks noGrp="1"/>
          </p:cNvSpPr>
          <p:nvPr/>
        </p:nvSpPr>
        <p:spPr>
          <a:xfrm>
            <a:off x="6404610" y="1482725"/>
            <a:ext cx="575881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indent="0">
              <a:lnSpc>
                <a:spcPct val="150000"/>
              </a:lnSpc>
            </a:pPr>
            <a:r>
              <a:rPr lang="en-US" sz="1600" dirty="0">
                <a:ea typeface="宋体" panose="02010600030101010101" pitchFamily="2" charset="-122"/>
                <a:sym typeface="+mn-ea"/>
              </a:rPr>
              <a:t>P</a:t>
            </a:r>
            <a:r>
              <a:rPr lang="zh-CN" altLang="en-US" sz="1600" dirty="0">
                <a:ea typeface="宋体" panose="02010600030101010101" pitchFamily="2" charset="-122"/>
                <a:sym typeface="+mn-ea"/>
              </a:rPr>
              <a:t>阶范数：</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当p取1，2，∞的时候分别是以下几种最简单的情形： </a:t>
            </a:r>
          </a:p>
          <a:p>
            <a:pPr marL="0" indent="0">
              <a:lnSpc>
                <a:spcPct val="150000"/>
              </a:lnSpc>
              <a:buNone/>
            </a:pPr>
            <a:r>
              <a:rPr sz="1600" dirty="0">
                <a:ea typeface="宋体" panose="02010600030101010101" pitchFamily="2" charset="-122"/>
                <a:sym typeface="+mn-ea"/>
              </a:rPr>
              <a:t>1-范数(L1)：║x║1=│x1│+│x2│+…+│xn│ </a:t>
            </a:r>
          </a:p>
          <a:p>
            <a:pPr marL="0" indent="0">
              <a:lnSpc>
                <a:spcPct val="150000"/>
              </a:lnSpc>
              <a:buNone/>
            </a:pPr>
            <a:r>
              <a:rPr sz="1600" dirty="0">
                <a:ea typeface="宋体" panose="02010600030101010101" pitchFamily="2" charset="-122"/>
                <a:sym typeface="+mn-ea"/>
              </a:rPr>
              <a:t>2-范数(L2)：║x║2=（│x1│²+│x2│²+…+│xn│²）然后开根号</a:t>
            </a:r>
          </a:p>
          <a:p>
            <a:pPr marL="0" indent="0">
              <a:lnSpc>
                <a:spcPct val="150000"/>
              </a:lnSpc>
              <a:buNone/>
            </a:pPr>
            <a:r>
              <a:rPr sz="1600" dirty="0">
                <a:ea typeface="宋体" panose="02010600030101010101" pitchFamily="2" charset="-122"/>
                <a:sym typeface="+mn-ea"/>
              </a:rPr>
              <a:t>∞-范数(L∞)：║x║∞=max（│x1│，│x2│，…，│xn│） </a:t>
            </a:r>
          </a:p>
          <a:p>
            <a:pPr marL="0" indent="0">
              <a:lnSpc>
                <a:spcPct val="150000"/>
              </a:lnSpc>
              <a:buNone/>
            </a:pPr>
            <a:r>
              <a:rPr lang="en-US" altLang="zh-CN" sz="1600" dirty="0">
                <a:ea typeface="宋体" panose="02010600030101010101" pitchFamily="2" charset="-122"/>
                <a:sym typeface="+mn-ea"/>
              </a:rPr>
              <a:t>Normalizer</a:t>
            </a:r>
            <a:r>
              <a:rPr lang="zh-CN" altLang="zh-CN" sz="1600" dirty="0">
                <a:ea typeface="宋体" panose="02010600030101010101" pitchFamily="2" charset="-122"/>
                <a:sym typeface="+mn-ea"/>
              </a:rPr>
              <a:t>默认使用的是</a:t>
            </a:r>
            <a:r>
              <a:rPr lang="en-US" altLang="zh-CN" sz="1600" dirty="0">
                <a:ea typeface="宋体" panose="02010600030101010101" pitchFamily="2" charset="-122"/>
                <a:sym typeface="+mn-ea"/>
              </a:rPr>
              <a:t>L2</a:t>
            </a:r>
            <a:r>
              <a:rPr lang="zh-CN" altLang="en-US" sz="1600" dirty="0">
                <a:ea typeface="宋体" panose="02010600030101010101" pitchFamily="2" charset="-122"/>
                <a:sym typeface="+mn-ea"/>
              </a:rPr>
              <a:t>范数</a:t>
            </a:r>
          </a:p>
        </p:txBody>
      </p:sp>
    </p:spTree>
    <p:custDataLst>
      <p:tags r:id="rId1"/>
    </p:custData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pyspark</a:t>
            </a:r>
            <a:r>
              <a:rPr lang="zh-CN" altLang="en-US" dirty="0">
                <a:ea typeface="宋体" panose="02010600030101010101" pitchFamily="2" charset="-122"/>
                <a:sym typeface="+mn-ea"/>
              </a:rPr>
              <a:t>工具（文本特征</a:t>
            </a:r>
            <a:r>
              <a:rPr lang="zh-CN" altLang="zh-CN" dirty="0">
                <a:ea typeface="宋体" panose="02010600030101010101" pitchFamily="2" charset="-122"/>
                <a:sym typeface="+mn-ea"/>
              </a:rPr>
              <a:t>）</a:t>
            </a:r>
          </a:p>
        </p:txBody>
      </p:sp>
      <p:sp>
        <p:nvSpPr>
          <p:cNvPr id="131" name="Content Placeholder 2"/>
          <p:cNvSpPr txBox="1">
            <a:spLocks noGrp="1"/>
          </p:cNvSpPr>
          <p:nvPr/>
        </p:nvSpPr>
        <p:spPr>
          <a:xfrm>
            <a:off x="598805" y="1366520"/>
            <a:ext cx="525526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pyspark SQL</a:t>
            </a:r>
            <a:r>
              <a:rPr lang="zh-CN" altLang="en-US" sz="1600" dirty="0">
                <a:ea typeface="宋体" panose="02010600030101010101" pitchFamily="2" charset="-122"/>
                <a:sym typeface="+mn-ea"/>
              </a:rPr>
              <a:t>中的内置函数</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pyspark.sql.functions里有许多常用的函数，可以满足日常绝大多数的数据处理需求</a:t>
            </a:r>
          </a:p>
          <a:p>
            <a:pPr>
              <a:lnSpc>
                <a:spcPct val="150000"/>
              </a:lnSpc>
            </a:pPr>
            <a:r>
              <a:rPr lang="zh-CN" sz="1600" dirty="0">
                <a:ea typeface="宋体" panose="02010600030101010101" pitchFamily="2" charset="-122"/>
                <a:sym typeface="+mn-ea"/>
              </a:rPr>
              <a:t>同时</a:t>
            </a:r>
            <a:r>
              <a:rPr sz="1600" dirty="0">
                <a:ea typeface="宋体" panose="02010600030101010101" pitchFamily="2" charset="-122"/>
                <a:sym typeface="+mn-ea"/>
              </a:rPr>
              <a:t>支持自己写的UDF</a:t>
            </a:r>
          </a:p>
          <a:p>
            <a:pPr marL="0" indent="0">
              <a:lnSpc>
                <a:spcPct val="150000"/>
              </a:lnSpc>
              <a:buNone/>
            </a:pPr>
            <a:r>
              <a:rPr sz="1600" dirty="0">
                <a:ea typeface="宋体" panose="02010600030101010101" pitchFamily="2" charset="-122"/>
                <a:sym typeface="+mn-ea"/>
              </a:rPr>
              <a:t>import pyspark.sql.functions as psf</a:t>
            </a:r>
          </a:p>
          <a:p>
            <a:pPr>
              <a:lnSpc>
                <a:spcPct val="150000"/>
              </a:lnSpc>
            </a:pPr>
            <a:r>
              <a:rPr lang="zh-CN" sz="1600" dirty="0">
                <a:ea typeface="宋体" panose="02010600030101010101" pitchFamily="2" charset="-122"/>
                <a:sym typeface="+mn-ea"/>
              </a:rPr>
              <a:t>引用</a:t>
            </a:r>
            <a:r>
              <a:rPr lang="en-US" altLang="zh-CN" sz="1600" dirty="0">
                <a:ea typeface="宋体" panose="02010600030101010101" pitchFamily="2" charset="-122"/>
                <a:sym typeface="+mn-ea"/>
              </a:rPr>
              <a:t>SQL</a:t>
            </a:r>
            <a:r>
              <a:rPr lang="zh-CN" altLang="en-US" sz="1600" dirty="0">
                <a:ea typeface="宋体" panose="02010600030101010101" pitchFamily="2" charset="-122"/>
                <a:sym typeface="+mn-ea"/>
              </a:rPr>
              <a:t>表中的</a:t>
            </a:r>
            <a:r>
              <a:rPr lang="zh-CN" sz="1600" dirty="0">
                <a:ea typeface="宋体" panose="02010600030101010101" pitchFamily="2" charset="-122"/>
                <a:sym typeface="+mn-ea"/>
              </a:rPr>
              <a:t>数据类型</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from pyspark.sql.types </a:t>
            </a:r>
            <a:r>
              <a:rPr lang="en-US" altLang="zh-CN" sz="1600" dirty="0">
                <a:ea typeface="宋体" panose="02010600030101010101" pitchFamily="2" charset="-122"/>
                <a:sym typeface="+mn-ea"/>
              </a:rPr>
              <a:t>import IntegerType, DoubleType</a:t>
            </a:r>
          </a:p>
          <a:p>
            <a:pPr>
              <a:lnSpc>
                <a:spcPct val="150000"/>
              </a:lnSpc>
            </a:pPr>
            <a:endParaRPr sz="1600" dirty="0">
              <a:ea typeface="宋体" panose="02010600030101010101" pitchFamily="2" charset="-122"/>
              <a:sym typeface="+mn-ea"/>
            </a:endParaRPr>
          </a:p>
        </p:txBody>
      </p:sp>
      <p:pic>
        <p:nvPicPr>
          <p:cNvPr id="4" name="图片 3"/>
          <p:cNvPicPr>
            <a:picLocks noChangeAspect="1"/>
          </p:cNvPicPr>
          <p:nvPr/>
        </p:nvPicPr>
        <p:blipFill>
          <a:blip r:embed="rId4"/>
          <a:stretch>
            <a:fillRect/>
          </a:stretch>
        </p:blipFill>
        <p:spPr>
          <a:xfrm>
            <a:off x="5997575" y="1671320"/>
            <a:ext cx="6029325" cy="3514725"/>
          </a:xfrm>
          <a:prstGeom prst="rect">
            <a:avLst/>
          </a:prstGeom>
        </p:spPr>
      </p:pic>
    </p:spTree>
    <p:custDataLst>
      <p:tags r:id="rId1"/>
    </p:custData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pyspark</a:t>
            </a:r>
            <a:r>
              <a:rPr lang="zh-CN" altLang="en-US" dirty="0">
                <a:ea typeface="宋体" panose="02010600030101010101" pitchFamily="2" charset="-122"/>
                <a:sym typeface="+mn-ea"/>
              </a:rPr>
              <a:t>工具（文本特征</a:t>
            </a:r>
            <a:r>
              <a:rPr lang="zh-CN" altLang="zh-CN" dirty="0">
                <a:ea typeface="宋体" panose="02010600030101010101" pitchFamily="2" charset="-122"/>
                <a:sym typeface="+mn-ea"/>
              </a:rPr>
              <a:t>）</a:t>
            </a:r>
          </a:p>
        </p:txBody>
      </p:sp>
      <p:sp>
        <p:nvSpPr>
          <p:cNvPr id="131" name="Content Placeholder 2"/>
          <p:cNvSpPr txBox="1">
            <a:spLocks noGrp="1"/>
          </p:cNvSpPr>
          <p:nvPr/>
        </p:nvSpPr>
        <p:spPr>
          <a:xfrm>
            <a:off x="598805" y="1528445"/>
            <a:ext cx="575881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zh-CN" sz="1600" dirty="0">
                <a:ea typeface="宋体" panose="02010600030101010101" pitchFamily="2" charset="-122"/>
                <a:sym typeface="+mn-ea"/>
              </a:rPr>
              <a:t>使用</a:t>
            </a:r>
            <a:r>
              <a:rPr lang="en-US" altLang="zh-CN" sz="1600" dirty="0">
                <a:ea typeface="宋体" panose="02010600030101010101" pitchFamily="2" charset="-122"/>
                <a:sym typeface="+mn-ea"/>
              </a:rPr>
              <a:t>PySpark</a:t>
            </a:r>
            <a:r>
              <a:rPr lang="zh-CN" sz="1600" dirty="0">
                <a:ea typeface="宋体" panose="02010600030101010101" pitchFamily="2" charset="-122"/>
                <a:sym typeface="+mn-ea"/>
              </a:rPr>
              <a:t>对以下文本计算</a:t>
            </a:r>
            <a:r>
              <a:rPr lang="en-US" altLang="zh-CN" sz="1600" dirty="0">
                <a:ea typeface="宋体" panose="02010600030101010101" pitchFamily="2" charset="-122"/>
                <a:sym typeface="+mn-ea"/>
              </a:rPr>
              <a:t>TF-IDF</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documents = spark.createDataFrame([</a:t>
            </a:r>
          </a:p>
          <a:p>
            <a:pPr marL="0" indent="0">
              <a:lnSpc>
                <a:spcPct val="150000"/>
              </a:lnSpc>
              <a:buNone/>
            </a:pPr>
            <a:r>
              <a:rPr sz="1600" dirty="0">
                <a:ea typeface="宋体" panose="02010600030101010101" pitchFamily="2" charset="-122"/>
                <a:sym typeface="+mn-ea"/>
              </a:rPr>
              <a:t>    (0, "我 非常 喜欢 看 电视剧", "data1"),</a:t>
            </a:r>
          </a:p>
          <a:p>
            <a:pPr marL="0" indent="0">
              <a:lnSpc>
                <a:spcPct val="150000"/>
              </a:lnSpc>
              <a:buNone/>
            </a:pPr>
            <a:r>
              <a:rPr sz="1600" dirty="0">
                <a:ea typeface="宋体" panose="02010600030101010101" pitchFamily="2" charset="-122"/>
                <a:sym typeface="+mn-ea"/>
              </a:rPr>
              <a:t>    (1, "我 喜欢 看 电视剧", "data2"),</a:t>
            </a:r>
          </a:p>
          <a:p>
            <a:pPr marL="0" indent="0">
              <a:lnSpc>
                <a:spcPct val="150000"/>
              </a:lnSpc>
              <a:buNone/>
            </a:pPr>
            <a:r>
              <a:rPr sz="1600" dirty="0">
                <a:ea typeface="宋体" panose="02010600030101010101" pitchFamily="2" charset="-122"/>
                <a:sym typeface="+mn-ea"/>
              </a:rPr>
              <a:t>    (2, "我 喜欢 吃 苹果","data3"),</a:t>
            </a:r>
          </a:p>
          <a:p>
            <a:pPr marL="0" indent="0">
              <a:lnSpc>
                <a:spcPct val="150000"/>
              </a:lnSpc>
              <a:buNone/>
            </a:pPr>
            <a:r>
              <a:rPr sz="1600" dirty="0">
                <a:ea typeface="宋体" panose="02010600030101010101" pitchFamily="2" charset="-122"/>
                <a:sym typeface="+mn-ea"/>
              </a:rPr>
              <a:t>    (3, "我 喜欢 吃 苹果 看 电视剧","data4")], ["id", "doc_text", "other"])</a:t>
            </a:r>
          </a:p>
        </p:txBody>
      </p:sp>
    </p:spTree>
    <p:custDataLst>
      <p:tags r:id="rId1"/>
    </p:custData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时间序列模型</a:t>
            </a:r>
          </a:p>
        </p:txBody>
      </p:sp>
      <p:sp>
        <p:nvSpPr>
          <p:cNvPr id="131" name="Content Placeholder 2"/>
          <p:cNvSpPr txBox="1">
            <a:spLocks noGrp="1"/>
          </p:cNvSpPr>
          <p:nvPr/>
        </p:nvSpPr>
        <p:spPr>
          <a:xfrm>
            <a:off x="598805" y="1385570"/>
            <a:ext cx="587756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600" dirty="0">
                <a:ea typeface="宋体" panose="02010600030101010101" pitchFamily="2" charset="-122"/>
                <a:sym typeface="+mn-ea"/>
              </a:rPr>
              <a:t>ARMA</a:t>
            </a:r>
            <a:r>
              <a:rPr lang="en-US" altLang="zh-CN" sz="1600" dirty="0">
                <a:ea typeface="宋体" panose="02010600030101010101" pitchFamily="2" charset="-122"/>
                <a:sym typeface="+mn-ea"/>
              </a:rPr>
              <a:t>/ARIMA </a:t>
            </a:r>
            <a:r>
              <a:rPr lang="zh-CN" altLang="zh-CN" sz="1600" dirty="0">
                <a:ea typeface="宋体" panose="02010600030101010101" pitchFamily="2" charset="-122"/>
                <a:sym typeface="+mn-ea"/>
              </a:rPr>
              <a:t>统计</a:t>
            </a:r>
            <a:r>
              <a:rPr lang="zh-CN" altLang="en-US" sz="1600" dirty="0">
                <a:ea typeface="宋体" panose="02010600030101010101" pitchFamily="2" charset="-122"/>
                <a:sym typeface="+mn-ea"/>
              </a:rPr>
              <a:t>模型的不足</a:t>
            </a:r>
            <a:r>
              <a:rPr lang="en-US" sz="1600" dirty="0">
                <a:ea typeface="宋体" panose="02010600030101010101" pitchFamily="2" charset="-122"/>
                <a:sym typeface="+mn-ea"/>
              </a:rPr>
              <a:t>:</a:t>
            </a:r>
            <a:endParaRPr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ARMA</a:t>
            </a:r>
            <a:r>
              <a:rPr lang="zh-CN" altLang="en-US" sz="1600" dirty="0">
                <a:ea typeface="宋体" panose="02010600030101010101" pitchFamily="2" charset="-122"/>
                <a:sym typeface="+mn-ea"/>
              </a:rPr>
              <a:t>，</a:t>
            </a:r>
            <a:r>
              <a:rPr lang="zh-CN" sz="1600" dirty="0">
                <a:ea typeface="宋体" panose="02010600030101010101" pitchFamily="2" charset="-122"/>
                <a:sym typeface="+mn-ea"/>
              </a:rPr>
              <a:t>要求时序数据是稳定的，现实数据很难符合</a:t>
            </a:r>
          </a:p>
          <a:p>
            <a:pPr>
              <a:lnSpc>
                <a:spcPct val="150000"/>
              </a:lnSpc>
            </a:pPr>
            <a:r>
              <a:rPr lang="en-US" altLang="zh-CN" sz="1600" dirty="0">
                <a:ea typeface="宋体" panose="02010600030101010101" pitchFamily="2" charset="-122"/>
                <a:sym typeface="+mn-ea"/>
              </a:rPr>
              <a:t>ARIMA</a:t>
            </a:r>
            <a:r>
              <a:rPr lang="zh-CN" altLang="en-US" sz="1600" dirty="0">
                <a:ea typeface="宋体" panose="02010600030101010101" pitchFamily="2" charset="-122"/>
                <a:sym typeface="+mn-ea"/>
              </a:rPr>
              <a:t>，</a:t>
            </a:r>
            <a:r>
              <a:rPr lang="zh-CN" sz="1600" dirty="0">
                <a:ea typeface="宋体" panose="02010600030101010101" pitchFamily="2" charset="-122"/>
                <a:sym typeface="+mn-ea"/>
              </a:rPr>
              <a:t>模型为线性模型，无法处理非线性关系，同时要求数据点的间隔等长，比如X1和X2间隔一个小时，那么X2和X3也间隔一个小时</a:t>
            </a:r>
          </a:p>
          <a:p>
            <a:pPr>
              <a:lnSpc>
                <a:spcPct val="150000"/>
              </a:lnSpc>
            </a:pPr>
            <a:r>
              <a:rPr lang="zh-CN" sz="1600" dirty="0">
                <a:ea typeface="宋体" panose="02010600030101010101" pitchFamily="2" charset="-122"/>
                <a:sym typeface="+mn-ea"/>
              </a:rPr>
              <a:t>如果数据缺失，则需要使用插值等方法来预估缺失值，然后再使用预估值来进行参数拟合，这样会引入噪音</a:t>
            </a:r>
          </a:p>
        </p:txBody>
      </p:sp>
    </p:spTree>
    <p:custDataLst>
      <p:tags r:id="rId1"/>
    </p:custData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kern="100" dirty="0">
                <a:latin typeface="PingFang SC" panose="020B0400000000000000" pitchFamily="34" charset="-122"/>
                <a:ea typeface="PingFang SC" panose="020B0400000000000000" pitchFamily="34" charset="-122"/>
                <a:cs typeface="Times New Roman" panose="02020603050405020304" pitchFamily="18" charset="0"/>
                <a:sym typeface="+mn-ea"/>
              </a:rPr>
              <a:t>为酒店建立内容推荐系统</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424815" y="1242695"/>
            <a:ext cx="560260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rPr>
              <a:t>使用</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rPr>
              <a:t>PySpark</a:t>
            </a: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rPr>
              <a:t>为酒店建立内容推荐系统</a:t>
            </a:r>
            <a:r>
              <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rPr>
              <a:t>：</a:t>
            </a:r>
          </a:p>
          <a:p>
            <a:pPr algn="just">
              <a:lnSpc>
                <a:spcPct val="150000"/>
              </a:lnSpc>
              <a:spcAft>
                <a:spcPts val="0"/>
              </a:spcAft>
            </a:pPr>
            <a:r>
              <a:rPr kumimoji="0" lang="en-US" altLang="zh-CN" sz="1600" b="0" i="0" u="none" strike="noStrike" cap="none" spc="0" normalizeH="0" baseline="0">
                <a:ln>
                  <a:noFill/>
                </a:ln>
                <a:solidFill>
                  <a:srgbClr val="000000"/>
                </a:solidFill>
                <a:effectLst/>
                <a:uFillTx/>
                <a:latin typeface="+mn-lt"/>
                <a:ea typeface="+mn-ea"/>
                <a:cs typeface="+mn-cs"/>
                <a:sym typeface="Calibri" panose="020F0502020204030204"/>
              </a:rPr>
              <a:t>Step1</a:t>
            </a:r>
            <a:r>
              <a:rPr kumimoji="0" lang="zh-CN" altLang="en-US" sz="16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a:t>
            </a:r>
            <a:r>
              <a:rPr lang="zh-CN" altLang="en-US" sz="1600">
                <a:ea typeface="宋体" panose="02010600030101010101" pitchFamily="2" charset="-122"/>
                <a:sym typeface="Calibri" panose="020F0502020204030204"/>
              </a:rPr>
              <a:t>从</a:t>
            </a:r>
            <a:r>
              <a:rPr lang="en-US" altLang="zh-CN" sz="1600">
                <a:ea typeface="宋体" panose="02010600030101010101" pitchFamily="2" charset="-122"/>
                <a:sym typeface="Calibri" panose="020F0502020204030204"/>
              </a:rPr>
              <a:t>CSV</a:t>
            </a:r>
            <a:r>
              <a:rPr lang="zh-CN" altLang="zh-CN" sz="1600">
                <a:ea typeface="宋体" panose="02010600030101010101" pitchFamily="2" charset="-122"/>
                <a:sym typeface="Calibri" panose="020F0502020204030204"/>
              </a:rPr>
              <a:t>中加载</a:t>
            </a:r>
            <a:r>
              <a:rPr kumimoji="0" lang="zh-CN" altLang="en-US" sz="16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数据</a:t>
            </a:r>
            <a:r>
              <a:rPr kumimoji="0" lang="zh-CN" altLang="zh-CN" sz="16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，并进行数据探索</a:t>
            </a:r>
          </a:p>
          <a:p>
            <a:pPr algn="just">
              <a:lnSpc>
                <a:spcPct val="150000"/>
              </a:lnSpc>
              <a:spcAft>
                <a:spcPts val="0"/>
              </a:spcAft>
            </a:pPr>
            <a:r>
              <a:rPr kumimoji="0" lang="en-US" altLang="zh-CN" sz="16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Step2</a:t>
            </a:r>
            <a:r>
              <a:rPr kumimoji="0" lang="zh-CN" altLang="zh-CN" sz="16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，对</a:t>
            </a:r>
            <a:r>
              <a:rPr kumimoji="0" lang="en-US" altLang="zh-CN" sz="16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desc</a:t>
            </a:r>
            <a:r>
              <a:rPr kumimoji="0" lang="zh-CN" altLang="zh-CN" sz="16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字段进行分词</a:t>
            </a:r>
          </a:p>
          <a:p>
            <a:pPr algn="just">
              <a:lnSpc>
                <a:spcPct val="150000"/>
              </a:lnSpc>
              <a:spcAft>
                <a:spcPts val="0"/>
              </a:spcAft>
            </a:pPr>
            <a:r>
              <a:rPr kumimoji="0" lang="en-US" altLang="zh-CN" sz="16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Step3</a:t>
            </a:r>
            <a:r>
              <a:rPr kumimoji="0" lang="zh-CN" altLang="zh-CN" sz="16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，去掉停用词</a:t>
            </a:r>
          </a:p>
          <a:p>
            <a:pPr marL="0" indent="0" algn="just">
              <a:lnSpc>
                <a:spcPct val="150000"/>
              </a:lnSpc>
              <a:spcAft>
                <a:spcPts val="0"/>
              </a:spcAft>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add_stopwords = ['the', 'of', 'in', 'a', 'an', 'at', 'as', 'on', 'for', 'it', 'we', 'you', 'want', 'up', 'to', 'if', 'are', 'is', 'and', 'our', 'with', 'from', '-', 'your', 'so']</a:t>
            </a:r>
          </a:p>
          <a:p>
            <a:pPr algn="just">
              <a:lnSpc>
                <a:spcPct val="150000"/>
              </a:lnSpc>
              <a:spcAft>
                <a:spcPts val="0"/>
              </a:spcAft>
            </a:pPr>
            <a:r>
              <a:rPr kumimoji="0" lang="en-US" altLang="zh-CN" sz="1600" b="0" i="0" u="none" strike="noStrike" cap="none" spc="0" normalizeH="0" baseline="0">
                <a:ln>
                  <a:noFill/>
                </a:ln>
                <a:solidFill>
                  <a:srgbClr val="000000"/>
                </a:solidFill>
                <a:effectLst/>
                <a:uFillTx/>
                <a:latin typeface="+mn-lt"/>
                <a:ea typeface="+mn-ea"/>
                <a:cs typeface="+mn-cs"/>
                <a:sym typeface="Calibri" panose="020F0502020204030204"/>
              </a:rPr>
              <a:t>Step4</a:t>
            </a:r>
            <a:r>
              <a:rPr kumimoji="0" lang="zh-CN" altLang="zh-CN" sz="16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a:t>
            </a: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计算每篇文档的TF-IDF</a:t>
            </a:r>
          </a:p>
          <a:p>
            <a:pPr algn="just">
              <a:lnSpc>
                <a:spcPct val="150000"/>
              </a:lnSpc>
              <a:spcAft>
                <a:spcPts val="0"/>
              </a:spcAft>
            </a:pPr>
            <a:r>
              <a:rPr kumimoji="0" lang="en-US" altLang="zh-CN" sz="1600" b="0" i="0" u="none" strike="noStrike" cap="none" spc="0" normalizeH="0" baseline="0">
                <a:ln>
                  <a:noFill/>
                </a:ln>
                <a:solidFill>
                  <a:srgbClr val="000000"/>
                </a:solidFill>
                <a:effectLst/>
                <a:uFillTx/>
                <a:latin typeface="+mn-lt"/>
                <a:ea typeface="+mn-ea"/>
                <a:cs typeface="+mn-cs"/>
                <a:sym typeface="Calibri" panose="020F0502020204030204"/>
              </a:rPr>
              <a:t>S</a:t>
            </a:r>
            <a:r>
              <a:rPr kumimoji="0" lang="en-US" altLang="zh-CN" sz="16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tep5</a:t>
            </a:r>
            <a:r>
              <a:rPr kumimoji="0" lang="zh-CN" altLang="zh-CN" sz="16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，数据规范化</a:t>
            </a:r>
          </a:p>
          <a:p>
            <a:pPr algn="just">
              <a:lnSpc>
                <a:spcPct val="150000"/>
              </a:lnSpc>
              <a:spcAft>
                <a:spcPts val="0"/>
              </a:spcAft>
            </a:pPr>
            <a:r>
              <a:rPr kumimoji="0" lang="en-US" altLang="zh-CN" sz="16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Step6</a:t>
            </a:r>
            <a:r>
              <a:rPr kumimoji="0" lang="zh-CN" altLang="zh-CN" sz="16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，计算酒店之间的相似度</a:t>
            </a:r>
          </a:p>
          <a:p>
            <a:pPr algn="just">
              <a:lnSpc>
                <a:spcPct val="150000"/>
              </a:lnSpc>
              <a:spcAft>
                <a:spcPts val="0"/>
              </a:spcAft>
            </a:pPr>
            <a:r>
              <a:rPr kumimoji="0" lang="en-US" altLang="zh-CN" sz="16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Step7</a:t>
            </a:r>
            <a:r>
              <a:rPr kumimoji="0" lang="zh-CN" altLang="zh-CN" sz="16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，根据用户指定的酒店进行推荐</a:t>
            </a:r>
            <a:r>
              <a:rPr kumimoji="0" lang="en-US" altLang="zh-CN" sz="16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Top10</a:t>
            </a:r>
            <a:endPar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endParaRPr>
          </a:p>
        </p:txBody>
      </p:sp>
      <p:pic>
        <p:nvPicPr>
          <p:cNvPr id="3" name="图片 2"/>
          <p:cNvPicPr>
            <a:picLocks noChangeAspect="1"/>
          </p:cNvPicPr>
          <p:nvPr/>
        </p:nvPicPr>
        <p:blipFill>
          <a:blip r:embed="rId4"/>
          <a:stretch>
            <a:fillRect/>
          </a:stretch>
        </p:blipFill>
        <p:spPr>
          <a:xfrm>
            <a:off x="6166485" y="1275080"/>
            <a:ext cx="5501005" cy="4602480"/>
          </a:xfrm>
          <a:prstGeom prst="rect">
            <a:avLst/>
          </a:prstGeom>
        </p:spPr>
      </p:pic>
      <p:sp>
        <p:nvSpPr>
          <p:cNvPr id="2" name="文本框 1"/>
          <p:cNvSpPr txBox="1"/>
          <p:nvPr/>
        </p:nvSpPr>
        <p:spPr>
          <a:xfrm>
            <a:off x="582295" y="6285865"/>
            <a:ext cx="7225030" cy="4591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lstStyle/>
          <a:p>
            <a:pPr marL="0" indent="0" algn="just">
              <a:lnSpc>
                <a:spcPct val="150000"/>
              </a:lnSpc>
              <a:spcAft>
                <a:spcPts val="0"/>
              </a:spcAft>
              <a:buNone/>
            </a:pPr>
            <a:r>
              <a:rPr lang="zh-CN" altLang="zh-CN" sz="1600">
                <a:ea typeface="宋体" panose="02010600030101010101" pitchFamily="2" charset="-122"/>
                <a:sym typeface="Calibri" panose="020F0502020204030204"/>
              </a:rPr>
              <a:t>'Hilton Seattle Airport &amp; Conference Center'， 'The Bacon Mansion Bed and Breakfast'</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ustDataLst>
      <p:tags r:id="rId1"/>
    </p:custData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分布式电影</a:t>
            </a:r>
            <a:r>
              <a:rPr lang="zh-CN" dirty="0">
                <a:ea typeface="宋体" panose="02010600030101010101" pitchFamily="2" charset="-122"/>
                <a:sym typeface="+mn-ea"/>
              </a:rPr>
              <a:t>推荐系统</a:t>
            </a:r>
            <a:endParaRPr lang="zh-CN" altLang="en-US" dirty="0">
              <a:ea typeface="宋体" panose="02010600030101010101" pitchFamily="2" charset="-122"/>
              <a:sym typeface="+mn-ea"/>
            </a:endParaRPr>
          </a:p>
        </p:txBody>
      </p:sp>
      <p:sp>
        <p:nvSpPr>
          <p:cNvPr id="131" name="Content Placeholder 2"/>
          <p:cNvSpPr txBox="1">
            <a:spLocks noGrp="1"/>
          </p:cNvSpPr>
          <p:nvPr/>
        </p:nvSpPr>
        <p:spPr>
          <a:xfrm>
            <a:off x="598805" y="1528445"/>
            <a:ext cx="575881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电影推荐系统：</a:t>
            </a:r>
            <a:endParaRPr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数据集：</a:t>
            </a:r>
            <a:r>
              <a:rPr lang="en-US" altLang="zh-CN" sz="1600" dirty="0">
                <a:ea typeface="宋体" panose="02010600030101010101" pitchFamily="2" charset="-122"/>
                <a:sym typeface="+mn-ea"/>
              </a:rPr>
              <a:t>MovieLens</a:t>
            </a:r>
          </a:p>
          <a:p>
            <a:pPr marL="0" indent="0">
              <a:lnSpc>
                <a:spcPct val="150000"/>
              </a:lnSpc>
              <a:buNone/>
            </a:pPr>
            <a:r>
              <a:rPr lang="zh-CN" altLang="zh-CN" sz="1600" dirty="0">
                <a:ea typeface="宋体" panose="02010600030101010101" pitchFamily="2" charset="-122"/>
                <a:sym typeface="+mn-ea"/>
              </a:rPr>
              <a:t>ratings</a:t>
            </a:r>
            <a:r>
              <a:rPr lang="en-US" altLang="zh-CN" sz="1600" dirty="0">
                <a:ea typeface="宋体" panose="02010600030101010101" pitchFamily="2" charset="-122"/>
                <a:sym typeface="+mn-ea"/>
              </a:rPr>
              <a:t>.csv</a:t>
            </a:r>
            <a:r>
              <a:rPr lang="zh-CN" altLang="zh-CN" sz="1600" dirty="0">
                <a:ea typeface="宋体" panose="02010600030101010101" pitchFamily="2" charset="-122"/>
                <a:sym typeface="+mn-ea"/>
              </a:rPr>
              <a:t>，</a:t>
            </a:r>
            <a:r>
              <a:rPr lang="en-US" altLang="zh-CN" sz="1600" dirty="0">
                <a:ea typeface="宋体" panose="02010600030101010101" pitchFamily="2" charset="-122"/>
                <a:sym typeface="+mn-ea"/>
              </a:rPr>
              <a:t>movies.csv</a:t>
            </a:r>
          </a:p>
          <a:p>
            <a:pPr marL="0" indent="0">
              <a:lnSpc>
                <a:spcPct val="150000"/>
              </a:lnSpc>
              <a:buNone/>
            </a:pPr>
            <a:r>
              <a:rPr lang="en-US" altLang="zh-CN" sz="1600" dirty="0">
                <a:ea typeface="宋体" panose="02010600030101010101" pitchFamily="2" charset="-122"/>
                <a:sym typeface="+mn-ea"/>
              </a:rPr>
              <a:t>movie</a:t>
            </a:r>
            <a:r>
              <a:rPr lang="zh-CN" altLang="en-US" sz="1600" dirty="0">
                <a:ea typeface="宋体" panose="02010600030101010101" pitchFamily="2" charset="-122"/>
                <a:sym typeface="+mn-ea"/>
              </a:rPr>
              <a:t>数据表</a:t>
            </a:r>
          </a:p>
          <a:p>
            <a:pPr marL="0" indent="0">
              <a:lnSpc>
                <a:spcPct val="150000"/>
              </a:lnSpc>
              <a:buNone/>
            </a:pPr>
            <a:endParaRPr lang="en-US" altLang="zh-CN" sz="1600" dirty="0">
              <a:ea typeface="宋体" panose="02010600030101010101" pitchFamily="2" charset="-122"/>
              <a:sym typeface="+mn-ea"/>
            </a:endParaRPr>
          </a:p>
          <a:p>
            <a:pPr marL="0" indent="0">
              <a:lnSpc>
                <a:spcPct val="150000"/>
              </a:lnSpc>
              <a:buNone/>
            </a:pPr>
            <a:endParaRPr lang="en-US" altLang="zh-CN" sz="1600" dirty="0">
              <a:ea typeface="宋体" panose="02010600030101010101" pitchFamily="2" charset="-122"/>
              <a:sym typeface="+mn-ea"/>
            </a:endParaRPr>
          </a:p>
          <a:p>
            <a:pPr marL="0" indent="0">
              <a:lnSpc>
                <a:spcPct val="150000"/>
              </a:lnSpc>
              <a:buNone/>
            </a:pPr>
            <a:endParaRPr lang="en-US"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user</a:t>
            </a:r>
            <a:r>
              <a:rPr lang="zh-CN" altLang="zh-CN" sz="1600" dirty="0">
                <a:ea typeface="宋体" panose="02010600030101010101" pitchFamily="2" charset="-122"/>
                <a:sym typeface="+mn-ea"/>
              </a:rPr>
              <a:t>数据表</a:t>
            </a:r>
          </a:p>
        </p:txBody>
      </p:sp>
      <p:pic>
        <p:nvPicPr>
          <p:cNvPr id="2" name="图片 1"/>
          <p:cNvPicPr>
            <a:picLocks noChangeAspect="1"/>
          </p:cNvPicPr>
          <p:nvPr>
            <p:custDataLst>
              <p:tags r:id="rId2"/>
            </p:custDataLst>
          </p:nvPr>
        </p:nvPicPr>
        <p:blipFill>
          <a:blip r:embed="rId5"/>
          <a:stretch>
            <a:fillRect/>
          </a:stretch>
        </p:blipFill>
        <p:spPr>
          <a:xfrm>
            <a:off x="4749165" y="1196975"/>
            <a:ext cx="7014845" cy="5495925"/>
          </a:xfrm>
          <a:prstGeom prst="rect">
            <a:avLst/>
          </a:prstGeom>
        </p:spPr>
      </p:pic>
      <p:pic>
        <p:nvPicPr>
          <p:cNvPr id="3" name="图片 2"/>
          <p:cNvPicPr>
            <a:picLocks noChangeAspect="1"/>
          </p:cNvPicPr>
          <p:nvPr/>
        </p:nvPicPr>
        <p:blipFill>
          <a:blip r:embed="rId6"/>
          <a:stretch>
            <a:fillRect/>
          </a:stretch>
        </p:blipFill>
        <p:spPr>
          <a:xfrm>
            <a:off x="579120" y="3457575"/>
            <a:ext cx="4170045" cy="1638300"/>
          </a:xfrm>
          <a:prstGeom prst="rect">
            <a:avLst/>
          </a:prstGeom>
        </p:spPr>
      </p:pic>
      <p:pic>
        <p:nvPicPr>
          <p:cNvPr id="4" name="图片 3"/>
          <p:cNvPicPr>
            <a:picLocks noChangeAspect="1"/>
          </p:cNvPicPr>
          <p:nvPr/>
        </p:nvPicPr>
        <p:blipFill>
          <a:blip r:embed="rId7"/>
          <a:stretch>
            <a:fillRect/>
          </a:stretch>
        </p:blipFill>
        <p:spPr>
          <a:xfrm>
            <a:off x="579120" y="5455285"/>
            <a:ext cx="4189730" cy="1237615"/>
          </a:xfrm>
          <a:prstGeom prst="rect">
            <a:avLst/>
          </a:prstGeom>
        </p:spPr>
      </p:pic>
    </p:spTree>
    <p:custDataLst>
      <p:tags r:id="rId1"/>
    </p:custData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en-US" dirty="0">
                <a:ea typeface="宋体" panose="02010600030101010101" pitchFamily="2" charset="-122"/>
              </a:rPr>
              <a:t>Summary</a:t>
            </a:r>
            <a:endParaRPr lang="zh-CN" dirty="0">
              <a:ea typeface="宋体" panose="02010600030101010101" pitchFamily="2" charset="-122"/>
            </a:endParaRPr>
          </a:p>
        </p:txBody>
      </p:sp>
      <p:sp>
        <p:nvSpPr>
          <p:cNvPr id="2" name="文本占位符 1"/>
          <p:cNvSpPr>
            <a:spLocks noGrp="1"/>
          </p:cNvSpPr>
          <p:nvPr>
            <p:ph type="body" idx="1"/>
          </p:nvPr>
        </p:nvSpPr>
        <p:spPr>
          <a:xfrm>
            <a:off x="461645" y="1247140"/>
            <a:ext cx="6610350" cy="4815840"/>
          </a:xfrm>
        </p:spPr>
        <p:txBody>
          <a:bodyPr>
            <a:noAutofit/>
          </a:bodyPr>
          <a:lstStyle/>
          <a:p>
            <a:pPr marL="342900" indent="-342900" algn="just">
              <a:lnSpc>
                <a:spcPct val="150000"/>
              </a:lnSpc>
              <a:spcAft>
                <a:spcPts val="0"/>
              </a:spcAft>
              <a:buFont typeface="Arial" panose="020B0604020202020204" pitchFamily="34" charset="0"/>
              <a:buChar char="•"/>
            </a:pPr>
            <a:r>
              <a:rPr sz="1700" dirty="0">
                <a:sym typeface="+mn-ea"/>
              </a:rPr>
              <a:t>Hadoop是一个开源的大数据框架，</a:t>
            </a:r>
            <a:r>
              <a:rPr lang="zh-CN" sz="1700" dirty="0">
                <a:ea typeface="宋体" panose="02010600030101010101" pitchFamily="2" charset="-122"/>
                <a:sym typeface="+mn-ea"/>
              </a:rPr>
              <a:t>解决了</a:t>
            </a:r>
            <a:r>
              <a:rPr sz="1700" dirty="0">
                <a:sym typeface="+mn-ea"/>
              </a:rPr>
              <a:t>两个核心</a:t>
            </a:r>
            <a:r>
              <a:rPr lang="zh-CN" sz="1700" dirty="0">
                <a:ea typeface="宋体" panose="02010600030101010101" pitchFamily="2" charset="-122"/>
                <a:sym typeface="+mn-ea"/>
              </a:rPr>
              <a:t>问题</a:t>
            </a:r>
          </a:p>
          <a:p>
            <a:pPr marL="0" indent="0" algn="just">
              <a:lnSpc>
                <a:spcPct val="150000"/>
              </a:lnSpc>
              <a:spcAft>
                <a:spcPts val="0"/>
              </a:spcAft>
              <a:buFont typeface="Arial" panose="020B0604020202020204" pitchFamily="34" charset="0"/>
              <a:buNone/>
            </a:pPr>
            <a:r>
              <a:rPr sz="1700" dirty="0">
                <a:sym typeface="+mn-ea"/>
              </a:rPr>
              <a:t>数据存储问题 </a:t>
            </a:r>
            <a:r>
              <a:rPr lang="en-US" sz="1700" dirty="0">
                <a:sym typeface="+mn-ea"/>
              </a:rPr>
              <a:t>=&gt; </a:t>
            </a:r>
            <a:r>
              <a:rPr sz="1700" dirty="0">
                <a:sym typeface="+mn-ea"/>
              </a:rPr>
              <a:t>HDFS分布式文件系统</a:t>
            </a:r>
          </a:p>
          <a:p>
            <a:pPr marL="0" indent="0" algn="just">
              <a:lnSpc>
                <a:spcPct val="150000"/>
              </a:lnSpc>
              <a:spcAft>
                <a:spcPts val="0"/>
              </a:spcAft>
              <a:buFont typeface="Arial" panose="020B0604020202020204" pitchFamily="34" charset="0"/>
              <a:buNone/>
            </a:pPr>
            <a:r>
              <a:rPr sz="1700" dirty="0">
                <a:sym typeface="+mn-ea"/>
              </a:rPr>
              <a:t>分布式计算问题 </a:t>
            </a:r>
            <a:r>
              <a:rPr lang="en-US" sz="1700" dirty="0">
                <a:sym typeface="+mn-ea"/>
              </a:rPr>
              <a:t>=&gt; </a:t>
            </a:r>
            <a:r>
              <a:rPr sz="1700" dirty="0">
                <a:sym typeface="+mn-ea"/>
              </a:rPr>
              <a:t>MapReduce</a:t>
            </a:r>
          </a:p>
          <a:p>
            <a:pPr marL="342900" indent="-342900" algn="just">
              <a:lnSpc>
                <a:spcPct val="150000"/>
              </a:lnSpc>
              <a:spcAft>
                <a:spcPts val="0"/>
              </a:spcAft>
              <a:buFont typeface="Arial" panose="020B0604020202020204" pitchFamily="34" charset="0"/>
              <a:buChar char="•"/>
            </a:pPr>
            <a:r>
              <a:rPr lang="en-US" sz="1700" dirty="0">
                <a:sym typeface="+mn-ea"/>
              </a:rPr>
              <a:t>Spark提供了丰富的算子</a:t>
            </a:r>
            <a:r>
              <a:rPr lang="zh-CN" sz="1700" dirty="0">
                <a:ea typeface="宋体" panose="02010600030101010101" pitchFamily="2" charset="-122"/>
                <a:sym typeface="+mn-ea"/>
              </a:rPr>
              <a:t>，同时效率更高</a:t>
            </a:r>
            <a:endParaRPr lang="en-US" sz="1700" dirty="0">
              <a:sym typeface="+mn-ea"/>
            </a:endParaRPr>
          </a:p>
          <a:p>
            <a:pPr marL="0" indent="0" algn="just">
              <a:lnSpc>
                <a:spcPct val="150000"/>
              </a:lnSpc>
              <a:spcAft>
                <a:spcPts val="0"/>
              </a:spcAft>
              <a:buFont typeface="Arial" panose="020B0604020202020204" pitchFamily="34" charset="0"/>
              <a:buNone/>
            </a:pPr>
            <a:r>
              <a:rPr lang="en-US" sz="1700" dirty="0">
                <a:sym typeface="+mn-ea"/>
              </a:rPr>
              <a:t>Hadoop中对于数据计算只提供了Map和Reduce两个操作</a:t>
            </a:r>
          </a:p>
          <a:p>
            <a:pPr marL="0" indent="0" algn="just">
              <a:lnSpc>
                <a:spcPct val="150000"/>
              </a:lnSpc>
              <a:spcAft>
                <a:spcPts val="0"/>
              </a:spcAft>
              <a:buFont typeface="Arial" panose="020B0604020202020204" pitchFamily="34" charset="0"/>
              <a:buNone/>
            </a:pPr>
            <a:r>
              <a:rPr lang="en-US" altLang="zh-CN" sz="1700" dirty="0">
                <a:ea typeface="宋体" panose="02010600030101010101" pitchFamily="2" charset="-122"/>
                <a:sym typeface="+mn-ea"/>
              </a:rPr>
              <a:t>Spark</a:t>
            </a:r>
            <a:r>
              <a:rPr lang="zh-CN" sz="1700" dirty="0">
                <a:ea typeface="宋体" panose="02010600030101010101" pitchFamily="2" charset="-122"/>
                <a:sym typeface="+mn-ea"/>
              </a:rPr>
              <a:t>内存中的数据分析速度比Hadoop快近100倍</a:t>
            </a:r>
          </a:p>
          <a:p>
            <a:pPr marL="0" indent="0" algn="just">
              <a:lnSpc>
                <a:spcPct val="150000"/>
              </a:lnSpc>
              <a:spcAft>
                <a:spcPts val="0"/>
              </a:spcAft>
              <a:buFont typeface="Arial" panose="020B0604020202020204" pitchFamily="34" charset="0"/>
              <a:buNone/>
            </a:pPr>
            <a:r>
              <a:rPr lang="en-US" altLang="zh-CN" sz="1700" kern="100" dirty="0">
                <a:latin typeface="PingFang SC" panose="020B0400000000000000" pitchFamily="34" charset="-122"/>
                <a:ea typeface="宋体" panose="02010600030101010101" pitchFamily="2" charset="-122"/>
                <a:cs typeface="Times New Roman" panose="02020603050405020304" pitchFamily="18" charset="0"/>
                <a:sym typeface="+mn-ea"/>
              </a:rPr>
              <a:t>pyspark</a:t>
            </a:r>
            <a:r>
              <a:rPr lang="zh-CN" altLang="zh-CN" sz="1700" kern="100" dirty="0">
                <a:latin typeface="PingFang SC" panose="020B0400000000000000" pitchFamily="34" charset="-122"/>
                <a:ea typeface="宋体" panose="02010600030101010101" pitchFamily="2" charset="-122"/>
                <a:cs typeface="Times New Roman" panose="02020603050405020304" pitchFamily="18" charset="0"/>
                <a:sym typeface="+mn-ea"/>
              </a:rPr>
              <a:t>使用：</a:t>
            </a:r>
          </a:p>
          <a:p>
            <a:pPr marL="342900" indent="-342900" algn="just">
              <a:lnSpc>
                <a:spcPct val="150000"/>
              </a:lnSpc>
              <a:spcAft>
                <a:spcPts val="0"/>
              </a:spcAft>
              <a:buFont typeface="Arial" panose="020B0604020202020204" pitchFamily="34" charset="0"/>
              <a:buChar char="•"/>
            </a:pPr>
            <a:r>
              <a:rPr lang="zh-CN" altLang="en-US" sz="1700" kern="100" dirty="0">
                <a:latin typeface="PingFang SC" panose="020B0400000000000000" pitchFamily="34" charset="-122"/>
                <a:ea typeface="宋体" panose="02010600030101010101" pitchFamily="2" charset="-122"/>
                <a:cs typeface="Times New Roman" panose="02020603050405020304" pitchFamily="18" charset="0"/>
                <a:sym typeface="+mn-ea"/>
              </a:rPr>
              <a:t>pyspark可以在单机上使用，解决大数据问题，用时间换空间进行大数据处理</a:t>
            </a:r>
          </a:p>
          <a:p>
            <a:pPr marL="342900" indent="-342900" algn="just">
              <a:lnSpc>
                <a:spcPct val="150000"/>
              </a:lnSpc>
              <a:spcAft>
                <a:spcPts val="0"/>
              </a:spcAft>
              <a:buFont typeface="Arial" panose="020B0604020202020204" pitchFamily="34" charset="0"/>
              <a:buChar char="•"/>
            </a:pPr>
            <a:r>
              <a:rPr lang="en-US" altLang="zh-CN" sz="1700" kern="100" dirty="0">
                <a:latin typeface="PingFang SC" panose="020B0400000000000000" pitchFamily="34" charset="-122"/>
                <a:ea typeface="宋体" panose="02010600030101010101" pitchFamily="2" charset="-122"/>
                <a:cs typeface="Times New Roman" panose="02020603050405020304" pitchFamily="18" charset="0"/>
                <a:sym typeface="+mn-ea"/>
              </a:rPr>
              <a:t>Spark</a:t>
            </a:r>
            <a:r>
              <a:rPr lang="zh-CN" altLang="zh-CN" sz="1700" kern="100" dirty="0">
                <a:latin typeface="PingFang SC" panose="020B0400000000000000" pitchFamily="34" charset="-122"/>
                <a:ea typeface="宋体" panose="02010600030101010101" pitchFamily="2" charset="-122"/>
                <a:cs typeface="Times New Roman" panose="02020603050405020304" pitchFamily="18" charset="0"/>
                <a:sym typeface="+mn-ea"/>
              </a:rPr>
              <a:t>的</a:t>
            </a:r>
            <a:r>
              <a:rPr lang="zh-CN" sz="1700" kern="100" dirty="0">
                <a:latin typeface="PingFang SC" panose="020B0400000000000000" pitchFamily="34" charset="-122"/>
                <a:ea typeface="宋体" panose="02010600030101010101" pitchFamily="2" charset="-122"/>
                <a:cs typeface="Times New Roman" panose="02020603050405020304" pitchFamily="18" charset="0"/>
                <a:sym typeface="+mn-ea"/>
              </a:rPr>
              <a:t>机器学习算法库使用 </a:t>
            </a:r>
            <a:r>
              <a:rPr lang="en-US" altLang="zh-CN" sz="1700" kern="100" dirty="0">
                <a:latin typeface="PingFang SC" panose="020B0400000000000000" pitchFamily="34" charset="-122"/>
                <a:ea typeface="宋体" panose="02010600030101010101" pitchFamily="2" charset="-122"/>
                <a:cs typeface="Times New Roman" panose="02020603050405020304" pitchFamily="18" charset="0"/>
                <a:sym typeface="+mn-ea"/>
              </a:rPr>
              <a:t>mllib, ml</a:t>
            </a:r>
            <a:r>
              <a:rPr lang="zh-CN" altLang="zh-CN" sz="1700" kern="100" dirty="0">
                <a:latin typeface="PingFang SC" panose="020B0400000000000000" pitchFamily="34" charset="-122"/>
                <a:ea typeface="宋体" panose="02010600030101010101" pitchFamily="2" charset="-122"/>
                <a:cs typeface="Times New Roman" panose="02020603050405020304" pitchFamily="18" charset="0"/>
                <a:sym typeface="+mn-ea"/>
              </a:rPr>
              <a:t>库（官方推荐）</a:t>
            </a:r>
          </a:p>
          <a:p>
            <a:pPr marL="342900" indent="-342900" algn="just">
              <a:lnSpc>
                <a:spcPct val="150000"/>
              </a:lnSpc>
              <a:spcAft>
                <a:spcPts val="0"/>
              </a:spcAft>
              <a:buFont typeface="Arial" panose="020B0604020202020204" pitchFamily="34" charset="0"/>
              <a:buChar char="•"/>
            </a:pPr>
            <a:r>
              <a:rPr lang="zh-CN" altLang="en-US" sz="1700" kern="100" dirty="0">
                <a:latin typeface="PingFang SC" panose="020B0400000000000000" pitchFamily="34" charset="-122"/>
                <a:ea typeface="宋体" panose="02010600030101010101" pitchFamily="2" charset="-122"/>
                <a:cs typeface="Times New Roman" panose="02020603050405020304" pitchFamily="18" charset="0"/>
                <a:sym typeface="+mn-ea"/>
              </a:rPr>
              <a:t>数据规模大的情况，可以使用Spark ML，否则可以用</a:t>
            </a:r>
            <a:r>
              <a:rPr lang="en-US" altLang="zh-CN" sz="1700" kern="100" dirty="0">
                <a:latin typeface="PingFang SC" panose="020B0400000000000000" pitchFamily="34" charset="-122"/>
                <a:ea typeface="宋体" panose="02010600030101010101" pitchFamily="2" charset="-122"/>
                <a:cs typeface="Times New Roman" panose="02020603050405020304" pitchFamily="18" charset="0"/>
                <a:sym typeface="+mn-ea"/>
              </a:rPr>
              <a:t>sklearn</a:t>
            </a:r>
          </a:p>
        </p:txBody>
      </p:sp>
      <p:pic>
        <p:nvPicPr>
          <p:cNvPr id="3" name="图片 2"/>
          <p:cNvPicPr>
            <a:picLocks noChangeAspect="1"/>
          </p:cNvPicPr>
          <p:nvPr/>
        </p:nvPicPr>
        <p:blipFill>
          <a:blip r:embed="rId4"/>
          <a:stretch>
            <a:fillRect/>
          </a:stretch>
        </p:blipFill>
        <p:spPr>
          <a:xfrm>
            <a:off x="7178040" y="1380490"/>
            <a:ext cx="4790440" cy="4298950"/>
          </a:xfrm>
          <a:prstGeom prst="rect">
            <a:avLst/>
          </a:prstGeom>
        </p:spPr>
      </p:pic>
    </p:spTree>
    <p:custDataLst>
      <p:tags r:id="rId1"/>
    </p:custData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en-US" dirty="0">
                <a:ea typeface="宋体" panose="02010600030101010101" pitchFamily="2" charset="-122"/>
              </a:rPr>
              <a:t>Thinking&amp;Action</a:t>
            </a:r>
            <a:endParaRPr lang="zh-CN" dirty="0">
              <a:ea typeface="宋体" panose="02010600030101010101" pitchFamily="2" charset="-122"/>
            </a:endParaRPr>
          </a:p>
        </p:txBody>
      </p:sp>
      <p:sp>
        <p:nvSpPr>
          <p:cNvPr id="2" name="文本占位符 1"/>
          <p:cNvSpPr>
            <a:spLocks noGrp="1"/>
          </p:cNvSpPr>
          <p:nvPr>
            <p:ph type="body" idx="1"/>
          </p:nvPr>
        </p:nvSpPr>
        <p:spPr>
          <a:xfrm>
            <a:off x="692150" y="1252855"/>
            <a:ext cx="10515600" cy="5030470"/>
          </a:xfrm>
        </p:spPr>
        <p:txBody>
          <a:bodyPr>
            <a:normAutofit/>
          </a:bodyPr>
          <a:lstStyle/>
          <a:p>
            <a:pPr marL="0" indent="0">
              <a:lnSpc>
                <a:spcPct val="170000"/>
              </a:lnSpc>
              <a:buNone/>
            </a:pPr>
            <a:r>
              <a:rPr altLang="zh-CN" sz="2000" dirty="0">
                <a:ea typeface="宋体" panose="02010600030101010101" pitchFamily="2" charset="-122"/>
                <a:sym typeface="+mn-ea"/>
              </a:rPr>
              <a:t>Thinking</a:t>
            </a:r>
            <a:r>
              <a:rPr lang="en-US" sz="2000" dirty="0">
                <a:ea typeface="宋体" panose="02010600030101010101" pitchFamily="2" charset="-122"/>
                <a:sym typeface="+mn-ea"/>
              </a:rPr>
              <a:t>1</a:t>
            </a:r>
            <a:r>
              <a:rPr altLang="zh-CN" sz="2000" dirty="0">
                <a:ea typeface="宋体" panose="02010600030101010101" pitchFamily="2" charset="-122"/>
                <a:sym typeface="+mn-ea"/>
              </a:rPr>
              <a:t>：</a:t>
            </a:r>
            <a:r>
              <a:rPr lang="zh-CN" altLang="zh-CN" sz="2000" dirty="0">
                <a:ea typeface="宋体" panose="02010600030101010101" pitchFamily="2" charset="-122"/>
                <a:sym typeface="+mn-ea"/>
              </a:rPr>
              <a:t>为什么股票预测问题容易出现过拟合，也就是在训练时结果很好，在真实环境中结果没那么好</a:t>
            </a:r>
          </a:p>
          <a:p>
            <a:pPr marL="0" indent="0">
              <a:lnSpc>
                <a:spcPct val="170000"/>
              </a:lnSpc>
              <a:buNone/>
            </a:pPr>
            <a:r>
              <a:rPr lang="en-US" altLang="zh-CN" sz="2000" dirty="0">
                <a:ea typeface="宋体" panose="02010600030101010101" pitchFamily="2" charset="-122"/>
                <a:sym typeface="+mn-ea"/>
              </a:rPr>
              <a:t>Thinking2</a:t>
            </a:r>
            <a:r>
              <a:rPr lang="zh-CN" altLang="zh-CN" sz="2000" dirty="0">
                <a:ea typeface="宋体" panose="02010600030101010101" pitchFamily="2" charset="-122"/>
                <a:sym typeface="+mn-ea"/>
              </a:rPr>
              <a:t>：</a:t>
            </a:r>
            <a:r>
              <a:rPr lang="en-US" altLang="zh-CN" sz="2000" dirty="0">
                <a:ea typeface="宋体" panose="02010600030101010101" pitchFamily="2" charset="-122"/>
                <a:sym typeface="+mn-ea"/>
              </a:rPr>
              <a:t>Prophet</a:t>
            </a:r>
            <a:r>
              <a:rPr lang="zh-CN" altLang="zh-CN" sz="2000" dirty="0">
                <a:ea typeface="宋体" panose="02010600030101010101" pitchFamily="2" charset="-122"/>
                <a:sym typeface="+mn-ea"/>
              </a:rPr>
              <a:t>与</a:t>
            </a:r>
            <a:r>
              <a:rPr lang="en-US" altLang="zh-CN" sz="2000" dirty="0">
                <a:ea typeface="宋体" panose="02010600030101010101" pitchFamily="2" charset="-122"/>
                <a:sym typeface="+mn-ea"/>
              </a:rPr>
              <a:t>ARMA/ARIMA</a:t>
            </a:r>
            <a:r>
              <a:rPr lang="zh-CN" altLang="en-US" sz="2000" dirty="0">
                <a:ea typeface="宋体" panose="02010600030101010101" pitchFamily="2" charset="-122"/>
                <a:sym typeface="+mn-ea"/>
              </a:rPr>
              <a:t>相比，优势在哪些地方</a:t>
            </a:r>
            <a:endParaRPr lang="zh-CN" altLang="zh-CN" sz="2000" dirty="0">
              <a:ea typeface="宋体" panose="02010600030101010101" pitchFamily="2" charset="-122"/>
              <a:sym typeface="+mn-ea"/>
            </a:endParaRPr>
          </a:p>
          <a:p>
            <a:pPr marL="0" indent="0">
              <a:lnSpc>
                <a:spcPct val="170000"/>
              </a:lnSpc>
              <a:buNone/>
            </a:pPr>
            <a:endParaRPr lang="zh-CN" altLang="zh-CN" sz="2000" dirty="0">
              <a:ea typeface="宋体" panose="02010600030101010101" pitchFamily="2" charset="-122"/>
              <a:sym typeface="+mn-ea"/>
            </a:endParaRPr>
          </a:p>
        </p:txBody>
      </p:sp>
    </p:spTree>
    <p:custDataLst>
      <p:tags r:id="rId1"/>
    </p:custData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Action1</a:t>
            </a:r>
            <a:r>
              <a:rPr lang="zh-CN" altLang="en-US" dirty="0">
                <a:ea typeface="宋体" panose="02010600030101010101" pitchFamily="2" charset="-122"/>
                <a:sym typeface="+mn-ea"/>
              </a:rPr>
              <a:t>：交通流量预测</a:t>
            </a:r>
          </a:p>
        </p:txBody>
      </p:sp>
      <p:sp>
        <p:nvSpPr>
          <p:cNvPr id="131" name="Content Placeholder 2"/>
          <p:cNvSpPr txBox="1">
            <a:spLocks noGrp="1"/>
          </p:cNvSpPr>
          <p:nvPr/>
        </p:nvSpPr>
        <p:spPr>
          <a:xfrm>
            <a:off x="598805" y="1385570"/>
            <a:ext cx="587756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600" dirty="0">
                <a:ea typeface="宋体" panose="02010600030101010101" pitchFamily="2" charset="-122"/>
                <a:sym typeface="+mn-ea"/>
              </a:rPr>
              <a:t>Action1: </a:t>
            </a:r>
            <a:r>
              <a:rPr lang="zh-CN" altLang="en-US" sz="1600" dirty="0">
                <a:ea typeface="宋体" panose="02010600030101010101" pitchFamily="2" charset="-122"/>
                <a:sym typeface="+mn-ea"/>
              </a:rPr>
              <a:t>交通流量预测</a:t>
            </a:r>
            <a:endParaRPr sz="1600" dirty="0">
              <a:ea typeface="宋体" panose="02010600030101010101" pitchFamily="2" charset="-122"/>
              <a:sym typeface="+mn-ea"/>
            </a:endParaRPr>
          </a:p>
          <a:p>
            <a:pPr>
              <a:lnSpc>
                <a:spcPct val="150000"/>
              </a:lnSpc>
            </a:pPr>
            <a:r>
              <a:rPr lang="zh-CN" altLang="zh-CN" sz="1600" dirty="0">
                <a:ea typeface="宋体" panose="02010600030101010101" pitchFamily="2" charset="-122"/>
                <a:sym typeface="+mn-ea"/>
              </a:rPr>
              <a:t>JetRail高铁的乘客数量预测</a:t>
            </a:r>
          </a:p>
          <a:p>
            <a:pPr>
              <a:lnSpc>
                <a:spcPct val="150000"/>
              </a:lnSpc>
            </a:pPr>
            <a:r>
              <a:rPr lang="zh-CN" altLang="zh-CN" sz="1600" dirty="0">
                <a:ea typeface="宋体" panose="02010600030101010101" pitchFamily="2" charset="-122"/>
                <a:sym typeface="+mn-ea"/>
              </a:rPr>
              <a:t>数据集：jetrail</a:t>
            </a:r>
            <a:r>
              <a:rPr lang="en-US" altLang="zh-CN" sz="1600" dirty="0">
                <a:ea typeface="宋体" panose="02010600030101010101" pitchFamily="2" charset="-122"/>
                <a:sym typeface="+mn-ea"/>
              </a:rPr>
              <a:t>.csv</a:t>
            </a:r>
            <a:r>
              <a:rPr lang="zh-CN" altLang="en-US" sz="1600" dirty="0">
                <a:ea typeface="宋体" panose="02010600030101010101" pitchFamily="2" charset="-122"/>
                <a:sym typeface="+mn-ea"/>
              </a:rPr>
              <a:t>，</a:t>
            </a:r>
            <a:r>
              <a:rPr lang="zh-CN" altLang="zh-CN" sz="1600" dirty="0">
                <a:ea typeface="宋体" panose="02010600030101010101" pitchFamily="2" charset="-122"/>
                <a:sym typeface="+mn-ea"/>
              </a:rPr>
              <a:t>根据过往两年的数据（2012 年 8 月至 2014 年 </a:t>
            </a:r>
            <a:r>
              <a:rPr lang="en-US" altLang="zh-CN" sz="1600" dirty="0">
                <a:ea typeface="宋体" panose="02010600030101010101" pitchFamily="2" charset="-122"/>
                <a:sym typeface="+mn-ea"/>
              </a:rPr>
              <a:t>9</a:t>
            </a:r>
            <a:r>
              <a:rPr lang="zh-CN" altLang="zh-CN" sz="1600" dirty="0">
                <a:ea typeface="宋体" panose="02010600030101010101" pitchFamily="2" charset="-122"/>
                <a:sym typeface="+mn-ea"/>
              </a:rPr>
              <a:t>月），需要用这些数据预测接下来 7 个月的乘客数量</a:t>
            </a:r>
          </a:p>
          <a:p>
            <a:pPr>
              <a:lnSpc>
                <a:spcPct val="150000"/>
              </a:lnSpc>
            </a:pPr>
            <a:r>
              <a:rPr lang="zh-CN" altLang="zh-CN" sz="1600" dirty="0">
                <a:ea typeface="宋体" panose="02010600030101010101" pitchFamily="2" charset="-122"/>
                <a:sym typeface="+mn-ea"/>
              </a:rPr>
              <a:t>以每天为单位聚合数据集</a:t>
            </a:r>
          </a:p>
          <a:p>
            <a:pPr marL="0" indent="0">
              <a:lnSpc>
                <a:spcPct val="150000"/>
              </a:lnSpc>
              <a:buNone/>
            </a:pPr>
            <a:endParaRPr lang="zh-CN" altLang="zh-CN" sz="1600" dirty="0">
              <a:ea typeface="宋体" panose="02010600030101010101" pitchFamily="2" charset="-122"/>
              <a:sym typeface="+mn-ea"/>
            </a:endParaRPr>
          </a:p>
          <a:p>
            <a:pPr>
              <a:lnSpc>
                <a:spcPct val="150000"/>
              </a:lnSpc>
            </a:pPr>
            <a:endParaRPr lang="zh-CN" altLang="zh-CN" sz="1600" dirty="0">
              <a:ea typeface="宋体" panose="02010600030101010101" pitchFamily="2" charset="-122"/>
              <a:sym typeface="+mn-ea"/>
            </a:endParaRPr>
          </a:p>
        </p:txBody>
      </p:sp>
      <p:graphicFrame>
        <p:nvGraphicFramePr>
          <p:cNvPr id="2" name="表格 1"/>
          <p:cNvGraphicFramePr/>
          <p:nvPr>
            <p:custDataLst>
              <p:tags r:id="rId2"/>
            </p:custDataLst>
          </p:nvPr>
        </p:nvGraphicFramePr>
        <p:xfrm>
          <a:off x="7204710" y="1612900"/>
          <a:ext cx="4341495" cy="3022600"/>
        </p:xfrm>
        <a:graphic>
          <a:graphicData uri="http://schemas.openxmlformats.org/drawingml/2006/table">
            <a:tbl>
              <a:tblPr firstRow="1" bandRow="1">
                <a:tableStyleId>{5C22544A-7EE6-4342-B048-85BDC9FD1C3A}</a:tableStyleId>
              </a:tblPr>
              <a:tblGrid>
                <a:gridCol w="949325">
                  <a:extLst>
                    <a:ext uri="{9D8B030D-6E8A-4147-A177-3AD203B41FA5}">
                      <a16:colId xmlns:a16="http://schemas.microsoft.com/office/drawing/2014/main" val="20000"/>
                    </a:ext>
                  </a:extLst>
                </a:gridCol>
                <a:gridCol w="1945005">
                  <a:extLst>
                    <a:ext uri="{9D8B030D-6E8A-4147-A177-3AD203B41FA5}">
                      <a16:colId xmlns:a16="http://schemas.microsoft.com/office/drawing/2014/main" val="20001"/>
                    </a:ext>
                  </a:extLst>
                </a:gridCol>
                <a:gridCol w="1447165">
                  <a:extLst>
                    <a:ext uri="{9D8B030D-6E8A-4147-A177-3AD203B41FA5}">
                      <a16:colId xmlns:a16="http://schemas.microsoft.com/office/drawing/2014/main" val="20002"/>
                    </a:ext>
                  </a:extLst>
                </a:gridCol>
              </a:tblGrid>
              <a:tr h="284480">
                <a:tc>
                  <a:txBody>
                    <a:bodyPr/>
                    <a:lstStyle/>
                    <a:p>
                      <a:pPr algn="l">
                        <a:buNone/>
                      </a:pPr>
                      <a:r>
                        <a:rPr lang="en-US" sz="1600">
                          <a:solidFill>
                            <a:srgbClr val="000000"/>
                          </a:solidFill>
                          <a:latin typeface="宋体" panose="02010600030101010101" pitchFamily="2" charset="-122"/>
                        </a:rPr>
                        <a:t>ID</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Datetime</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Count</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0"/>
                  </a:ext>
                </a:extLst>
              </a:tr>
              <a:tr h="284480">
                <a:tc>
                  <a:txBody>
                    <a:bodyPr/>
                    <a:lstStyle/>
                    <a:p>
                      <a:pPr algn="l">
                        <a:buNone/>
                      </a:pPr>
                      <a:r>
                        <a:rPr lang="en-US" sz="1600">
                          <a:solidFill>
                            <a:srgbClr val="000000"/>
                          </a:solidFill>
                          <a:latin typeface="宋体" panose="02010600030101010101" pitchFamily="2" charset="-122"/>
                        </a:rPr>
                        <a:t>0</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25-08-2012 00:00</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8</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1"/>
                  </a:ext>
                </a:extLst>
              </a:tr>
              <a:tr h="284480">
                <a:tc>
                  <a:txBody>
                    <a:bodyPr/>
                    <a:lstStyle/>
                    <a:p>
                      <a:pPr algn="l">
                        <a:buNone/>
                      </a:pPr>
                      <a:r>
                        <a:rPr lang="en-US" sz="1600">
                          <a:solidFill>
                            <a:srgbClr val="000000"/>
                          </a:solidFill>
                          <a:latin typeface="宋体" panose="02010600030101010101" pitchFamily="2" charset="-122"/>
                        </a:rPr>
                        <a:t>1</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25-08-2012 01:00</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2</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2"/>
                  </a:ext>
                </a:extLst>
              </a:tr>
              <a:tr h="284480">
                <a:tc>
                  <a:txBody>
                    <a:bodyPr/>
                    <a:lstStyle/>
                    <a:p>
                      <a:pPr algn="l">
                        <a:buNone/>
                      </a:pPr>
                      <a:r>
                        <a:rPr lang="en-US" sz="1600">
                          <a:solidFill>
                            <a:srgbClr val="000000"/>
                          </a:solidFill>
                          <a:latin typeface="宋体" panose="02010600030101010101" pitchFamily="2" charset="-122"/>
                        </a:rPr>
                        <a:t>2</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25-08-2012 02:00</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6</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3"/>
                  </a:ext>
                </a:extLst>
              </a:tr>
              <a:tr h="284480">
                <a:tc>
                  <a:txBody>
                    <a:bodyPr/>
                    <a:lstStyle/>
                    <a:p>
                      <a:pPr algn="l">
                        <a:buNone/>
                      </a:pPr>
                      <a:r>
                        <a:rPr lang="en-US" sz="1600">
                          <a:solidFill>
                            <a:srgbClr val="000000"/>
                          </a:solidFill>
                          <a:latin typeface="宋体" panose="02010600030101010101" pitchFamily="2" charset="-122"/>
                        </a:rPr>
                        <a:t>3</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25-08-2012 03:00</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2</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4"/>
                  </a:ext>
                </a:extLst>
              </a:tr>
              <a:tr h="284480">
                <a:tc>
                  <a:txBody>
                    <a:bodyPr/>
                    <a:lstStyle/>
                    <a:p>
                      <a:pPr algn="l">
                        <a:buNone/>
                      </a:pPr>
                      <a:r>
                        <a:rPr lang="en-US" sz="1600">
                          <a:solidFill>
                            <a:srgbClr val="000000"/>
                          </a:solidFill>
                          <a:latin typeface="宋体" panose="02010600030101010101" pitchFamily="2" charset="-122"/>
                        </a:rPr>
                        <a:t>4</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25-08-2012 04:00</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2</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5"/>
                  </a:ext>
                </a:extLst>
              </a:tr>
              <a:tr h="284480">
                <a:tc>
                  <a:txBody>
                    <a:bodyPr/>
                    <a:lstStyle/>
                    <a:p>
                      <a:pPr algn="l">
                        <a:buNone/>
                      </a:pPr>
                      <a:r>
                        <a:rPr lang="en-US" sz="1600">
                          <a:solidFill>
                            <a:srgbClr val="000000"/>
                          </a:solidFill>
                          <a:latin typeface="宋体" panose="02010600030101010101" pitchFamily="2" charset="-122"/>
                        </a:rPr>
                        <a:t>5</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25-08-2012 05:00</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2</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6"/>
                  </a:ext>
                </a:extLst>
              </a:tr>
              <a:tr h="284480">
                <a:tc>
                  <a:txBody>
                    <a:bodyPr/>
                    <a:lstStyle/>
                    <a:p>
                      <a:pPr algn="l">
                        <a:buNone/>
                      </a:pPr>
                      <a:r>
                        <a:rPr lang="en-US" altLang="en-US" sz="1600">
                          <a:solidFill>
                            <a:srgbClr val="000000"/>
                          </a:solidFill>
                          <a:latin typeface="宋体" panose="02010600030101010101" pitchFamily="2" charset="-122"/>
                        </a:rPr>
                        <a:t>……</a:t>
                      </a: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altLang="en-US" sz="1600">
                          <a:solidFill>
                            <a:srgbClr val="000000"/>
                          </a:solidFill>
                          <a:latin typeface="宋体" panose="02010600030101010101" pitchFamily="2" charset="-122"/>
                        </a:rPr>
                        <a:t>……</a:t>
                      </a: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altLang="en-US" sz="1600">
                          <a:solidFill>
                            <a:srgbClr val="000000"/>
                          </a:solidFill>
                          <a:latin typeface="宋体" panose="02010600030101010101" pitchFamily="2" charset="-122"/>
                        </a:rPr>
                        <a:t>……</a:t>
                      </a: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7"/>
                  </a:ext>
                </a:extLst>
              </a:tr>
              <a:tr h="284480">
                <a:tc>
                  <a:txBody>
                    <a:bodyPr/>
                    <a:lstStyle/>
                    <a:p>
                      <a:pPr algn="l">
                        <a:buNone/>
                      </a:pPr>
                      <a:r>
                        <a:rPr lang="en-US" sz="1600">
                          <a:solidFill>
                            <a:srgbClr val="000000"/>
                          </a:solidFill>
                          <a:latin typeface="宋体" panose="02010600030101010101" pitchFamily="2" charset="-122"/>
                        </a:rPr>
                        <a:t>18286</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25-09-2014 22:00</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580</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8"/>
                  </a:ext>
                </a:extLst>
              </a:tr>
              <a:tr h="284480">
                <a:tc>
                  <a:txBody>
                    <a:bodyPr/>
                    <a:lstStyle/>
                    <a:p>
                      <a:pPr algn="l">
                        <a:buNone/>
                      </a:pPr>
                      <a:r>
                        <a:rPr lang="en-US" sz="1600">
                          <a:solidFill>
                            <a:srgbClr val="000000"/>
                          </a:solidFill>
                          <a:latin typeface="宋体" panose="02010600030101010101" pitchFamily="2" charset="-122"/>
                        </a:rPr>
                        <a:t>18287</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25-09-2014 23:00</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534</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9"/>
                  </a:ext>
                </a:extLst>
              </a:tr>
            </a:tbl>
          </a:graphicData>
        </a:graphic>
      </p:graphicFrame>
    </p:spTree>
    <p:custDataLst>
      <p:tags r:id="rId1"/>
    </p:custData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t>S</a:t>
            </a:r>
            <a:r>
              <a:rPr lang="en-US" altLang="zh-CN" dirty="0">
                <a:ea typeface="宋体" panose="02010600030101010101" pitchFamily="2" charset="-122"/>
              </a:rPr>
              <a:t>ummary</a:t>
            </a:r>
          </a:p>
        </p:txBody>
      </p:sp>
      <p:pic>
        <p:nvPicPr>
          <p:cNvPr id="2" name="图片 1" descr="Prophet-1"/>
          <p:cNvPicPr>
            <a:picLocks noChangeAspect="1"/>
          </p:cNvPicPr>
          <p:nvPr/>
        </p:nvPicPr>
        <p:blipFill>
          <a:blip r:embed="rId3"/>
          <a:stretch>
            <a:fillRect/>
          </a:stretch>
        </p:blipFill>
        <p:spPr>
          <a:xfrm>
            <a:off x="1928495" y="1404620"/>
            <a:ext cx="8334375" cy="4048125"/>
          </a:xfrm>
          <a:prstGeom prst="rect">
            <a:avLst/>
          </a:prstGeom>
        </p:spPr>
      </p:pic>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t>S</a:t>
            </a:r>
            <a:r>
              <a:rPr lang="en-US" altLang="zh-CN" dirty="0">
                <a:ea typeface="宋体" panose="02010600030101010101" pitchFamily="2" charset="-122"/>
              </a:rPr>
              <a:t>ummary</a:t>
            </a:r>
          </a:p>
        </p:txBody>
      </p:sp>
      <p:pic>
        <p:nvPicPr>
          <p:cNvPr id="3" name="图片 2" descr="Prophet-2"/>
          <p:cNvPicPr>
            <a:picLocks noChangeAspect="1"/>
          </p:cNvPicPr>
          <p:nvPr/>
        </p:nvPicPr>
        <p:blipFill>
          <a:blip r:embed="rId3"/>
          <a:stretch>
            <a:fillRect/>
          </a:stretch>
        </p:blipFill>
        <p:spPr>
          <a:xfrm>
            <a:off x="2933700" y="2085975"/>
            <a:ext cx="6324600" cy="2686050"/>
          </a:xfrm>
          <a:prstGeom prst="rect">
            <a:avLst/>
          </a:prstGeom>
        </p:spPr>
      </p:pic>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t>S</a:t>
            </a:r>
            <a:r>
              <a:rPr lang="en-US" altLang="zh-CN" dirty="0">
                <a:ea typeface="宋体" panose="02010600030101010101" pitchFamily="2" charset="-122"/>
              </a:rPr>
              <a:t>ummary</a:t>
            </a:r>
          </a:p>
        </p:txBody>
      </p:sp>
      <p:pic>
        <p:nvPicPr>
          <p:cNvPr id="3" name="图片 2" descr="分布式系统-1"/>
          <p:cNvPicPr>
            <a:picLocks noChangeAspect="1"/>
          </p:cNvPicPr>
          <p:nvPr/>
        </p:nvPicPr>
        <p:blipFill>
          <a:blip r:embed="rId3"/>
          <a:stretch>
            <a:fillRect/>
          </a:stretch>
        </p:blipFill>
        <p:spPr>
          <a:xfrm>
            <a:off x="1066800" y="1438275"/>
            <a:ext cx="10058400" cy="3981450"/>
          </a:xfrm>
          <a:prstGeom prst="rect">
            <a:avLst/>
          </a:prstGeom>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t>S</a:t>
            </a:r>
            <a:r>
              <a:rPr lang="en-US" altLang="zh-CN" dirty="0">
                <a:ea typeface="宋体" panose="02010600030101010101" pitchFamily="2" charset="-122"/>
              </a:rPr>
              <a:t>ummary</a:t>
            </a:r>
          </a:p>
        </p:txBody>
      </p:sp>
      <p:pic>
        <p:nvPicPr>
          <p:cNvPr id="2" name="图片 1" descr="PySpark使用-1"/>
          <p:cNvPicPr>
            <a:picLocks noChangeAspect="1"/>
          </p:cNvPicPr>
          <p:nvPr/>
        </p:nvPicPr>
        <p:blipFill>
          <a:blip r:embed="rId3"/>
          <a:stretch>
            <a:fillRect/>
          </a:stretch>
        </p:blipFill>
        <p:spPr>
          <a:xfrm>
            <a:off x="2152650" y="1981200"/>
            <a:ext cx="7886700" cy="2895600"/>
          </a:xfrm>
          <a:prstGeom prst="rect">
            <a:avLst/>
          </a:prstGeom>
        </p:spPr>
      </p:pic>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t>S</a:t>
            </a:r>
            <a:r>
              <a:rPr lang="en-US" altLang="zh-CN" dirty="0">
                <a:ea typeface="宋体" panose="02010600030101010101" pitchFamily="2" charset="-122"/>
              </a:rPr>
              <a:t>ummary</a:t>
            </a:r>
          </a:p>
        </p:txBody>
      </p:sp>
      <p:pic>
        <p:nvPicPr>
          <p:cNvPr id="3" name="图片 2" descr="PySpark使用-2"/>
          <p:cNvPicPr>
            <a:picLocks noChangeAspect="1"/>
          </p:cNvPicPr>
          <p:nvPr/>
        </p:nvPicPr>
        <p:blipFill>
          <a:blip r:embed="rId3"/>
          <a:stretch>
            <a:fillRect/>
          </a:stretch>
        </p:blipFill>
        <p:spPr>
          <a:xfrm>
            <a:off x="1800225" y="1966595"/>
            <a:ext cx="8591550" cy="2924175"/>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Project </a:t>
            </a:r>
            <a:r>
              <a:rPr lang="zh-CN" altLang="zh-CN" dirty="0">
                <a:ea typeface="宋体" panose="02010600030101010101" pitchFamily="2" charset="-122"/>
                <a:sym typeface="+mn-ea"/>
              </a:rPr>
              <a:t>：沪市指数预测（</a:t>
            </a:r>
            <a:r>
              <a:rPr lang="en-US" altLang="zh-CN" dirty="0">
                <a:ea typeface="宋体" panose="02010600030101010101" pitchFamily="2" charset="-122"/>
                <a:sym typeface="+mn-ea"/>
              </a:rPr>
              <a:t>ARIMA</a:t>
            </a:r>
            <a:r>
              <a:rPr lang="zh-CN" altLang="en-US" dirty="0">
                <a:ea typeface="宋体" panose="02010600030101010101" pitchFamily="2" charset="-122"/>
                <a:sym typeface="+mn-ea"/>
              </a:rPr>
              <a:t>）</a:t>
            </a:r>
            <a:endParaRPr lang="en-US" altLang="zh-CN" dirty="0">
              <a:ea typeface="宋体" panose="02010600030101010101" pitchFamily="2" charset="-122"/>
              <a:sym typeface="+mn-ea"/>
            </a:endParaRPr>
          </a:p>
        </p:txBody>
      </p:sp>
      <p:pic>
        <p:nvPicPr>
          <p:cNvPr id="4" name="图片 3"/>
          <p:cNvPicPr>
            <a:picLocks noChangeAspect="1"/>
          </p:cNvPicPr>
          <p:nvPr/>
        </p:nvPicPr>
        <p:blipFill>
          <a:blip r:embed="rId4"/>
          <a:stretch>
            <a:fillRect/>
          </a:stretch>
        </p:blipFill>
        <p:spPr>
          <a:xfrm>
            <a:off x="278130" y="1502410"/>
            <a:ext cx="11635740" cy="4407535"/>
          </a:xfrm>
          <a:prstGeom prst="rect">
            <a:avLst/>
          </a:prstGeom>
        </p:spPr>
      </p:pic>
    </p:spTree>
    <p:custDataLst>
      <p:tags r:id="rId1"/>
    </p:custData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t>S</a:t>
            </a:r>
            <a:r>
              <a:rPr lang="en-US" altLang="zh-CN" dirty="0">
                <a:ea typeface="宋体" panose="02010600030101010101" pitchFamily="2" charset="-122"/>
              </a:rPr>
              <a:t>ummary</a:t>
            </a:r>
          </a:p>
        </p:txBody>
      </p:sp>
      <p:pic>
        <p:nvPicPr>
          <p:cNvPr id="2" name="图片 1" descr="PySpark使用-3"/>
          <p:cNvPicPr>
            <a:picLocks noChangeAspect="1"/>
          </p:cNvPicPr>
          <p:nvPr/>
        </p:nvPicPr>
        <p:blipFill>
          <a:blip r:embed="rId3"/>
          <a:stretch>
            <a:fillRect/>
          </a:stretch>
        </p:blipFill>
        <p:spPr>
          <a:xfrm>
            <a:off x="2033270" y="1223645"/>
            <a:ext cx="8124825" cy="5153025"/>
          </a:xfrm>
          <a:prstGeom prst="rect">
            <a:avLst/>
          </a:prstGeom>
        </p:spPr>
      </p:pic>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2875280" y="2160270"/>
            <a:ext cx="7484745" cy="1801495"/>
          </a:xfrm>
        </p:spPr>
        <p:txBody>
          <a:bodyPr>
            <a:noAutofit/>
          </a:bodyPr>
          <a:lstStyle/>
          <a:p>
            <a:pPr algn="ctr"/>
            <a:r>
              <a:rPr lang="en-US" sz="6000" dirty="0"/>
              <a:t>Thank You</a:t>
            </a:r>
            <a:br>
              <a:rPr lang="en-US" sz="6000" dirty="0"/>
            </a:br>
            <a:r>
              <a:rPr lang="en-US" sz="4800" dirty="0"/>
              <a:t>Using data to solve problems</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dirty="0">
                <a:ea typeface="宋体" panose="02010600030101010101" pitchFamily="2" charset="-122"/>
                <a:sym typeface="+mn-ea"/>
              </a:rPr>
              <a:t>工作中的应用</a:t>
            </a:r>
            <a:endParaRPr lang="zh-CN" altLang="en-US" dirty="0">
              <a:ea typeface="宋体" panose="02010600030101010101" pitchFamily="2" charset="-122"/>
              <a:sym typeface="+mn-ea"/>
            </a:endParaRPr>
          </a:p>
        </p:txBody>
      </p:sp>
      <p:pic>
        <p:nvPicPr>
          <p:cNvPr id="4" name="图片 3"/>
          <p:cNvPicPr>
            <a:picLocks noChangeAspect="1"/>
          </p:cNvPicPr>
          <p:nvPr/>
        </p:nvPicPr>
        <p:blipFill>
          <a:blip r:embed="rId2"/>
          <a:stretch>
            <a:fillRect/>
          </a:stretch>
        </p:blipFill>
        <p:spPr>
          <a:xfrm>
            <a:off x="542925" y="1228725"/>
            <a:ext cx="4937125" cy="5160645"/>
          </a:xfrm>
          <a:prstGeom prst="rect">
            <a:avLst/>
          </a:prstGeom>
        </p:spPr>
      </p:pic>
      <p:pic>
        <p:nvPicPr>
          <p:cNvPr id="5" name="图片 4"/>
          <p:cNvPicPr>
            <a:picLocks noChangeAspect="1"/>
          </p:cNvPicPr>
          <p:nvPr/>
        </p:nvPicPr>
        <p:blipFill>
          <a:blip r:embed="rId3"/>
          <a:stretch>
            <a:fillRect/>
          </a:stretch>
        </p:blipFill>
        <p:spPr>
          <a:xfrm>
            <a:off x="6396355" y="1228725"/>
            <a:ext cx="4958715" cy="5401310"/>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Project </a:t>
            </a:r>
            <a:r>
              <a:rPr lang="zh-CN" altLang="zh-CN" dirty="0">
                <a:ea typeface="宋体" panose="02010600030101010101" pitchFamily="2" charset="-122"/>
                <a:sym typeface="+mn-ea"/>
              </a:rPr>
              <a:t>：沪市指数预测（</a:t>
            </a:r>
            <a:r>
              <a:rPr lang="en-US" altLang="zh-CN" dirty="0">
                <a:ea typeface="宋体" panose="02010600030101010101" pitchFamily="2" charset="-122"/>
                <a:sym typeface="+mn-ea"/>
              </a:rPr>
              <a:t>Prophet</a:t>
            </a:r>
            <a:r>
              <a:rPr lang="zh-CN" altLang="en-US" dirty="0">
                <a:ea typeface="宋体" panose="02010600030101010101" pitchFamily="2" charset="-122"/>
                <a:sym typeface="+mn-ea"/>
              </a:rPr>
              <a:t>）</a:t>
            </a:r>
            <a:endParaRPr lang="en-US" altLang="zh-CN" dirty="0">
              <a:ea typeface="宋体" panose="02010600030101010101" pitchFamily="2" charset="-122"/>
              <a:sym typeface="+mn-ea"/>
            </a:endParaRPr>
          </a:p>
        </p:txBody>
      </p:sp>
      <p:pic>
        <p:nvPicPr>
          <p:cNvPr id="2" name="图片 1"/>
          <p:cNvPicPr>
            <a:picLocks noChangeAspect="1"/>
          </p:cNvPicPr>
          <p:nvPr/>
        </p:nvPicPr>
        <p:blipFill>
          <a:blip r:embed="rId4"/>
          <a:stretch>
            <a:fillRect/>
          </a:stretch>
        </p:blipFill>
        <p:spPr>
          <a:xfrm>
            <a:off x="1496695" y="1132205"/>
            <a:ext cx="9324975" cy="5452745"/>
          </a:xfrm>
          <a:prstGeom prst="rect">
            <a:avLst/>
          </a:prstGeom>
        </p:spPr>
      </p:pic>
    </p:spTree>
    <p:custDataLst>
      <p:tags r:id="rId1"/>
    </p:custData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Facebook</a:t>
            </a:r>
            <a:r>
              <a:rPr lang="zh-CN" altLang="en-US" dirty="0">
                <a:ea typeface="宋体" panose="02010600030101010101" pitchFamily="2" charset="-122"/>
                <a:sym typeface="+mn-ea"/>
              </a:rPr>
              <a:t> </a:t>
            </a:r>
            <a:r>
              <a:rPr lang="en-US" altLang="zh-CN" dirty="0">
                <a:sym typeface="+mn-ea"/>
              </a:rPr>
              <a:t>prophet</a:t>
            </a:r>
            <a:r>
              <a:rPr lang="zh-CN" altLang="en-US" dirty="0">
                <a:ea typeface="宋体" panose="02010600030101010101" pitchFamily="2" charset="-122"/>
                <a:sym typeface="+mn-ea"/>
              </a:rPr>
              <a:t>工具</a:t>
            </a:r>
          </a:p>
        </p:txBody>
      </p:sp>
      <p:sp>
        <p:nvSpPr>
          <p:cNvPr id="131" name="Content Placeholder 2"/>
          <p:cNvSpPr txBox="1">
            <a:spLocks noGrp="1"/>
          </p:cNvSpPr>
          <p:nvPr/>
        </p:nvSpPr>
        <p:spPr>
          <a:xfrm>
            <a:off x="598805" y="1385570"/>
            <a:ext cx="587756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sym typeface="+mn-ea"/>
              </a:rPr>
              <a:t>prophet</a:t>
            </a:r>
            <a:r>
              <a:rPr lang="en-US" sz="1600" dirty="0">
                <a:ea typeface="宋体" panose="02010600030101010101" pitchFamily="2" charset="-122"/>
                <a:sym typeface="+mn-ea"/>
              </a:rPr>
              <a:t>:</a:t>
            </a:r>
            <a:endParaRPr sz="1600" dirty="0">
              <a:ea typeface="宋体" panose="02010600030101010101" pitchFamily="2" charset="-122"/>
              <a:sym typeface="+mn-ea"/>
            </a:endParaRPr>
          </a:p>
          <a:p>
            <a:pPr>
              <a:lnSpc>
                <a:spcPct val="150000"/>
              </a:lnSpc>
            </a:pPr>
            <a:r>
              <a:rPr lang="en-US" sz="1600" dirty="0">
                <a:ea typeface="宋体" panose="02010600030101010101" pitchFamily="2" charset="-122"/>
                <a:sym typeface="+mn-ea"/>
              </a:rPr>
              <a:t>facebook</a:t>
            </a:r>
            <a:r>
              <a:rPr lang="zh-CN" altLang="en-US" sz="1600" dirty="0">
                <a:ea typeface="宋体" panose="02010600030101010101" pitchFamily="2" charset="-122"/>
                <a:sym typeface="+mn-ea"/>
              </a:rPr>
              <a:t>开源的时间序列预测工具</a:t>
            </a:r>
            <a:r>
              <a:rPr sz="1600" dirty="0">
                <a:ea typeface="宋体" panose="02010600030101010101" pitchFamily="2" charset="-122"/>
                <a:sym typeface="+mn-ea"/>
              </a:rPr>
              <a:t>https://facebook.github.io/prophet/</a:t>
            </a:r>
          </a:p>
          <a:p>
            <a:pPr>
              <a:lnSpc>
                <a:spcPct val="150000"/>
              </a:lnSpc>
            </a:pPr>
            <a:r>
              <a:rPr lang="zh-CN" sz="1600" dirty="0">
                <a:ea typeface="宋体" panose="02010600030101010101" pitchFamily="2" charset="-122"/>
                <a:sym typeface="+mn-ea"/>
              </a:rPr>
              <a:t>Prophet是一个基于相加模型（ additive model）的时间预测，可以精准的拟合非线性的周期趋势</a:t>
            </a:r>
          </a:p>
          <a:p>
            <a:pPr>
              <a:lnSpc>
                <a:spcPct val="150000"/>
              </a:lnSpc>
            </a:pPr>
            <a:r>
              <a:rPr lang="zh-CN" sz="1600" dirty="0">
                <a:ea typeface="宋体" panose="02010600030101010101" pitchFamily="2" charset="-122"/>
                <a:sym typeface="+mn-ea"/>
              </a:rPr>
              <a:t>对yearly、weekly和daily的周期性使用非线性拟合，亮点在于Prophet模型还添加了holidays（影响因子），可以很好的对节日（比如十一、春节等）带来的活跃数据的突变进行预测</a:t>
            </a:r>
          </a:p>
          <a:p>
            <a:pPr>
              <a:lnSpc>
                <a:spcPct val="150000"/>
              </a:lnSpc>
            </a:pPr>
            <a:endParaRPr lang="zh-CN" altLang="zh-CN" sz="1600" dirty="0">
              <a:ea typeface="宋体" panose="02010600030101010101" pitchFamily="2" charset="-122"/>
              <a:sym typeface="+mn-ea"/>
            </a:endParaRPr>
          </a:p>
        </p:txBody>
      </p:sp>
      <p:sp>
        <p:nvSpPr>
          <p:cNvPr id="2" name="Content Placeholder 2"/>
          <p:cNvSpPr txBox="1">
            <a:spLocks noGrp="1"/>
          </p:cNvSpPr>
          <p:nvPr/>
        </p:nvSpPr>
        <p:spPr>
          <a:xfrm>
            <a:off x="6812280" y="1385570"/>
            <a:ext cx="514921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prophet</a:t>
            </a:r>
            <a:r>
              <a:rPr lang="zh-CN" altLang="zh-CN" sz="1600" dirty="0">
                <a:ea typeface="宋体" panose="02010600030101010101" pitchFamily="2" charset="-122"/>
                <a:sym typeface="+mn-ea"/>
              </a:rPr>
              <a:t>的优势：</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处理数据丢失问题</a:t>
            </a:r>
          </a:p>
          <a:p>
            <a:pPr>
              <a:lnSpc>
                <a:spcPct val="150000"/>
              </a:lnSpc>
            </a:pPr>
            <a:r>
              <a:rPr lang="zh-CN" sz="1600" dirty="0">
                <a:ea typeface="宋体" panose="02010600030101010101" pitchFamily="2" charset="-122"/>
                <a:sym typeface="+mn-ea"/>
              </a:rPr>
              <a:t>趋势迁移问题（shifts in the trend）</a:t>
            </a:r>
          </a:p>
          <a:p>
            <a:pPr>
              <a:lnSpc>
                <a:spcPct val="150000"/>
              </a:lnSpc>
            </a:pPr>
            <a:r>
              <a:rPr lang="zh-CN" sz="1600" dirty="0">
                <a:ea typeface="宋体" panose="02010600030101010101" pitchFamily="2" charset="-122"/>
                <a:sym typeface="+mn-ea"/>
              </a:rPr>
              <a:t>异常的数据点（outliers）</a:t>
            </a:r>
          </a:p>
          <a:p>
            <a:pPr marL="0" indent="0">
              <a:lnSpc>
                <a:spcPct val="150000"/>
              </a:lnSpc>
              <a:buNone/>
            </a:pPr>
            <a:r>
              <a:rPr lang="en-US" altLang="zh-CN" sz="1600" dirty="0">
                <a:ea typeface="宋体" panose="02010600030101010101" pitchFamily="2" charset="-122"/>
                <a:sym typeface="+mn-ea"/>
              </a:rPr>
              <a:t>prophet</a:t>
            </a:r>
            <a:r>
              <a:rPr lang="zh-CN" altLang="zh-CN" sz="1600" dirty="0">
                <a:ea typeface="宋体" panose="02010600030101010101" pitchFamily="2" charset="-122"/>
                <a:sym typeface="+mn-ea"/>
              </a:rPr>
              <a:t>模型： </a:t>
            </a:r>
            <a:r>
              <a:rPr lang="zh-CN" sz="1600" dirty="0">
                <a:ea typeface="宋体" panose="02010600030101010101" pitchFamily="2" charset="-122"/>
                <a:sym typeface="+mn-ea"/>
              </a:rPr>
              <a:t>y(t)=g(t)+s(t)+h(t)+e</a:t>
            </a:r>
          </a:p>
          <a:p>
            <a:pPr marL="0" indent="0">
              <a:lnSpc>
                <a:spcPct val="150000"/>
              </a:lnSpc>
              <a:buNone/>
            </a:pPr>
            <a:r>
              <a:rPr lang="zh-CN" sz="1600" dirty="0">
                <a:ea typeface="宋体" panose="02010600030101010101" pitchFamily="2" charset="-122"/>
                <a:sym typeface="+mn-ea"/>
              </a:rPr>
              <a:t>g(t)代表趋势项，用来表示时间序列中非周期性的变化</a:t>
            </a:r>
          </a:p>
          <a:p>
            <a:pPr marL="0" indent="0">
              <a:lnSpc>
                <a:spcPct val="150000"/>
              </a:lnSpc>
              <a:buNone/>
            </a:pPr>
            <a:r>
              <a:rPr lang="zh-CN" sz="1600" dirty="0">
                <a:ea typeface="宋体" panose="02010600030101010101" pitchFamily="2" charset="-122"/>
                <a:sym typeface="+mn-ea"/>
              </a:rPr>
              <a:t>s(t)代表周期项，用来表示时间序列中的周期变化</a:t>
            </a:r>
          </a:p>
          <a:p>
            <a:pPr marL="0" indent="0">
              <a:lnSpc>
                <a:spcPct val="150000"/>
              </a:lnSpc>
              <a:buNone/>
            </a:pPr>
            <a:r>
              <a:rPr lang="zh-CN" sz="1600" dirty="0">
                <a:ea typeface="宋体" panose="02010600030101010101" pitchFamily="2" charset="-122"/>
                <a:sym typeface="+mn-ea"/>
              </a:rPr>
              <a:t>h(t)代表活动效果项，用来表达时间序列中的一些异常活动，例节假日，购物节等</a:t>
            </a:r>
          </a:p>
          <a:p>
            <a:pPr marL="0" indent="0">
              <a:lnSpc>
                <a:spcPct val="150000"/>
              </a:lnSpc>
              <a:buNone/>
            </a:pPr>
            <a:r>
              <a:rPr lang="zh-CN" sz="1600" dirty="0">
                <a:ea typeface="宋体" panose="02010600030101010101" pitchFamily="2" charset="-122"/>
                <a:sym typeface="+mn-ea"/>
              </a:rPr>
              <a:t>e 用来表示不能被模型所描述的异常误差</a:t>
            </a:r>
            <a:endParaRPr lang="zh-CN" altLang="zh-CN" sz="1600" dirty="0">
              <a:ea typeface="宋体" panose="02010600030101010101" pitchFamily="2" charset="-122"/>
              <a:sym typeface="+mn-ea"/>
            </a:endParaRPr>
          </a:p>
        </p:txBody>
      </p:sp>
    </p:spTree>
    <p:custDataLst>
      <p:tags r:id="rId1"/>
    </p:custData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0.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1.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2.xml><?xml version="1.0" encoding="utf-8"?>
<p:tagLst xmlns:a="http://schemas.openxmlformats.org/drawingml/2006/main" xmlns:r="http://schemas.openxmlformats.org/officeDocument/2006/relationships" xmlns:p="http://schemas.openxmlformats.org/presentationml/2006/main">
  <p:tag name="KSO_WM_UNIT_TABLE_BEAUTIFY" val="smartTable{99e1f65e-79e0-443b-bef1-5872321b1542}"/>
</p:tagLst>
</file>

<file path=ppt/tags/tag13.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4.xml><?xml version="1.0" encoding="utf-8"?>
<p:tagLst xmlns:a="http://schemas.openxmlformats.org/drawingml/2006/main" xmlns:r="http://schemas.openxmlformats.org/officeDocument/2006/relationships" xmlns:p="http://schemas.openxmlformats.org/presentationml/2006/main">
  <p:tag name="KSO_WM_UNIT_TABLE_BEAUTIFY" val="smartTable{c1757ccd-7a98-4056-b58c-06402b9fa2cb}"/>
</p:tagLst>
</file>

<file path=ppt/tags/tag15.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6.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7.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8.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9.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0.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1.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2.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3.xml><?xml version="1.0" encoding="utf-8"?>
<p:tagLst xmlns:a="http://schemas.openxmlformats.org/drawingml/2006/main" xmlns:r="http://schemas.openxmlformats.org/officeDocument/2006/relationships" xmlns:p="http://schemas.openxmlformats.org/presentationml/2006/main">
  <p:tag name="KSO_WM_UNIT_TABLE_BEAUTIFY" val="smartTable{ff34fe7e-1592-47f6-bef7-df9b4083b9e2}"/>
</p:tagLst>
</file>

<file path=ppt/tags/tag24.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5.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6.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7.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8.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9.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0.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1.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2.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3.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4.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5.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6.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7.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8.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9.xml><?xml version="1.0" encoding="utf-8"?>
<p:tagLst xmlns:a="http://schemas.openxmlformats.org/drawingml/2006/main" xmlns:r="http://schemas.openxmlformats.org/officeDocument/2006/relationships" xmlns:p="http://schemas.openxmlformats.org/presentationml/2006/main">
  <p:tag name="REFSHAPE" val="147720764"/>
  <p:tag name="KSO_WM_UNIT_PLACING_PICTURE_USER_VIEWPORT" val="{&quot;height&quot;:4155,&quot;width&quot;:9645}"/>
</p:tagLst>
</file>

<file path=ppt/tags/tag4.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40.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41.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42.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43.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44.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45.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46.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47.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48.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49.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5.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50.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51.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52.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53.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54.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5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3680,&quot;width&quot;:17460}"/>
</p:tagLst>
</file>

<file path=ppt/tags/tag56.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57.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58.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59.xml><?xml version="1.0" encoding="utf-8"?>
<p:tagLst xmlns:a="http://schemas.openxmlformats.org/drawingml/2006/main" xmlns:r="http://schemas.openxmlformats.org/officeDocument/2006/relationships" xmlns:p="http://schemas.openxmlformats.org/presentationml/2006/main">
  <p:tag name="KSO_WM_UNIT_TABLE_BEAUTIFY" val="smartTable{ff34fe7e-1592-47f6-bef7-df9b4083b9e2}"/>
</p:tagLst>
</file>

<file path=ppt/tags/tag6.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7.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8.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9.xml><?xml version="1.0" encoding="utf-8"?>
<p:tagLst xmlns:a="http://schemas.openxmlformats.org/drawingml/2006/main" xmlns:r="http://schemas.openxmlformats.org/officeDocument/2006/relationships" xmlns:p="http://schemas.openxmlformats.org/presentationml/2006/main">
  <p:tag name="KSO_WM_UNIT_TABLE_BEAUTIFY" val="smartTable{99e1f65e-79e0-443b-bef1-5872321b1542}"/>
</p:tagLst>
</file>

<file path=ppt/theme/theme1.xml><?xml version="1.0" encoding="utf-8"?>
<a:theme xmlns:a="http://schemas.openxmlformats.org/drawingml/2006/main" name="Office 主题​​">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主题​​</Template>
  <TotalTime>303</TotalTime>
  <Words>7076</Words>
  <Application>Microsoft Office PowerPoint</Application>
  <PresentationFormat>宽屏</PresentationFormat>
  <Paragraphs>792</Paragraphs>
  <Slides>72</Slides>
  <Notes>56</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72</vt:i4>
      </vt:variant>
    </vt:vector>
  </HeadingPairs>
  <TitlesOfParts>
    <vt:vector size="80" baseType="lpstr">
      <vt:lpstr>PingFang SC</vt:lpstr>
      <vt:lpstr>宋体</vt:lpstr>
      <vt:lpstr>Arial</vt:lpstr>
      <vt:lpstr>Calibri</vt:lpstr>
      <vt:lpstr>Calibri Light</vt:lpstr>
      <vt:lpstr>Helvetica</vt:lpstr>
      <vt:lpstr>Office 主题​​</vt:lpstr>
      <vt:lpstr>Equation.KSEE3</vt:lpstr>
      <vt:lpstr>时间序列分析 Lesson-08</vt:lpstr>
      <vt:lpstr>学习方法</vt:lpstr>
      <vt:lpstr>&gt;&gt;   今天的学习目标</vt:lpstr>
      <vt:lpstr>1/2 Facebook Prophet</vt:lpstr>
      <vt:lpstr>Project ：沪市指数预测</vt:lpstr>
      <vt:lpstr>时间序列模型</vt:lpstr>
      <vt:lpstr>Project ：沪市指数预测（ARIMA）</vt:lpstr>
      <vt:lpstr>Project ：沪市指数预测（Prophet）</vt:lpstr>
      <vt:lpstr>Facebook prophet工具</vt:lpstr>
      <vt:lpstr>Facebook prophet工具</vt:lpstr>
      <vt:lpstr>Facebook prophet工具</vt:lpstr>
      <vt:lpstr>Facebook prophet工具</vt:lpstr>
      <vt:lpstr>Facebook prophet工具</vt:lpstr>
      <vt:lpstr>Project A：页面访问流量预测</vt:lpstr>
      <vt:lpstr>Project A：页面访问流量预测</vt:lpstr>
      <vt:lpstr>Project A：页面访问流量预测</vt:lpstr>
      <vt:lpstr>Project A：页面访问流量预测</vt:lpstr>
      <vt:lpstr>Project A：页面访问流量预测</vt:lpstr>
      <vt:lpstr>Project A：页面访问流量预测</vt:lpstr>
      <vt:lpstr>Project A：页面访问流量预测</vt:lpstr>
      <vt:lpstr>Project A：页面访问流量预测</vt:lpstr>
      <vt:lpstr>Project B：交通流量预测</vt:lpstr>
      <vt:lpstr>Project：沪市指数预测</vt:lpstr>
      <vt:lpstr>Summary</vt:lpstr>
      <vt:lpstr>Summary</vt:lpstr>
      <vt:lpstr>Summary</vt:lpstr>
      <vt:lpstr>1/2 分布式推荐系统</vt:lpstr>
      <vt:lpstr>什么是Hadoop</vt:lpstr>
      <vt:lpstr>什么是MapReduce</vt:lpstr>
      <vt:lpstr>什么是MapReduce</vt:lpstr>
      <vt:lpstr>什么是MapReduce</vt:lpstr>
      <vt:lpstr>什么是MapReduce</vt:lpstr>
      <vt:lpstr>什么是MapReduce</vt:lpstr>
      <vt:lpstr>什么是HDFS</vt:lpstr>
      <vt:lpstr>什么是HDFS</vt:lpstr>
      <vt:lpstr>HDFS写过程</vt:lpstr>
      <vt:lpstr>HDFS读过程</vt:lpstr>
      <vt:lpstr>用Python实现wordcount</vt:lpstr>
      <vt:lpstr>用Python实现wordcount</vt:lpstr>
      <vt:lpstr>Hadoop Streaming with Python</vt:lpstr>
      <vt:lpstr>Hadoop Streaming with Python</vt:lpstr>
      <vt:lpstr>PySpark使用</vt:lpstr>
      <vt:lpstr>PySpark使用</vt:lpstr>
      <vt:lpstr>PySpark使用</vt:lpstr>
      <vt:lpstr>PySpark中的DataFrame</vt:lpstr>
      <vt:lpstr>PySpark中的DataFrame</vt:lpstr>
      <vt:lpstr>PySpark中的DataFrame</vt:lpstr>
      <vt:lpstr>为酒店建立内容推荐系统</vt:lpstr>
      <vt:lpstr>TF-IDF文本特征提取</vt:lpstr>
      <vt:lpstr>TF-IDF文本特征提取</vt:lpstr>
      <vt:lpstr>为酒店建立内容推荐系统(sklearn)</vt:lpstr>
      <vt:lpstr>为酒店建立内容推荐系统(sklearn)</vt:lpstr>
      <vt:lpstr>为酒店建立内容推荐系统(sklearn)</vt:lpstr>
      <vt:lpstr>pyspark工具</vt:lpstr>
      <vt:lpstr>pyspark工具（文本特征）</vt:lpstr>
      <vt:lpstr>pyspark工具（文本特征）</vt:lpstr>
      <vt:lpstr>pyspark工具（文本特征）</vt:lpstr>
      <vt:lpstr>pyspark工具（文本特征）</vt:lpstr>
      <vt:lpstr>pyspark工具（文本特征）</vt:lpstr>
      <vt:lpstr>为酒店建立内容推荐系统</vt:lpstr>
      <vt:lpstr>分布式电影推荐系统</vt:lpstr>
      <vt:lpstr>Summary</vt:lpstr>
      <vt:lpstr>Thinking&amp;Action</vt:lpstr>
      <vt:lpstr>Action1：交通流量预测</vt:lpstr>
      <vt:lpstr>Summary</vt:lpstr>
      <vt:lpstr>Summary</vt:lpstr>
      <vt:lpstr>Summary</vt:lpstr>
      <vt:lpstr>Summary</vt:lpstr>
      <vt:lpstr>Summary</vt:lpstr>
      <vt:lpstr>Summary</vt:lpstr>
      <vt:lpstr>Thank You Using data to solve problems</vt:lpstr>
      <vt:lpstr>工作中的应用</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机器学习与推荐系统OverView  Lesson-01</dc:title>
  <dc:creator>Microsoft Office User</dc:creator>
  <cp:lastModifiedBy>Chen Yang</cp:lastModifiedBy>
  <cp:revision>2478</cp:revision>
  <dcterms:created xsi:type="dcterms:W3CDTF">2019-08-30T07:48:00Z</dcterms:created>
  <dcterms:modified xsi:type="dcterms:W3CDTF">2020-10-16T08:58:18Z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2052-11.1.0.9828</vt:lpwstr>
  </property>
</Properties>
</file>